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g" ContentType="image/jpg"/>
  <Override PartName="/ppt/media/image3.jpg" ContentType="image/jpg"/>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93"/>
  </p:notesMasterIdLst>
  <p:sldIdLst>
    <p:sldId id="256" r:id="rId2"/>
    <p:sldId id="277" r:id="rId3"/>
    <p:sldId id="272" r:id="rId4"/>
    <p:sldId id="273" r:id="rId5"/>
    <p:sldId id="274" r:id="rId6"/>
    <p:sldId id="275" r:id="rId7"/>
    <p:sldId id="276" r:id="rId8"/>
    <p:sldId id="278" r:id="rId9"/>
    <p:sldId id="280" r:id="rId10"/>
    <p:sldId id="282" r:id="rId11"/>
    <p:sldId id="258" r:id="rId12"/>
    <p:sldId id="281" r:id="rId13"/>
    <p:sldId id="259" r:id="rId14"/>
    <p:sldId id="260" r:id="rId15"/>
    <p:sldId id="261" r:id="rId16"/>
    <p:sldId id="262" r:id="rId17"/>
    <p:sldId id="263" r:id="rId18"/>
    <p:sldId id="264" r:id="rId19"/>
    <p:sldId id="266" r:id="rId20"/>
    <p:sldId id="265" r:id="rId21"/>
    <p:sldId id="267" r:id="rId22"/>
    <p:sldId id="268" r:id="rId23"/>
    <p:sldId id="269" r:id="rId24"/>
    <p:sldId id="270" r:id="rId25"/>
    <p:sldId id="271" r:id="rId26"/>
    <p:sldId id="283" r:id="rId27"/>
    <p:sldId id="284" r:id="rId28"/>
    <p:sldId id="285" r:id="rId29"/>
    <p:sldId id="286" r:id="rId30"/>
    <p:sldId id="287" r:id="rId31"/>
    <p:sldId id="288" r:id="rId32"/>
    <p:sldId id="289" r:id="rId33"/>
    <p:sldId id="303" r:id="rId34"/>
    <p:sldId id="304" r:id="rId35"/>
    <p:sldId id="305" r:id="rId36"/>
    <p:sldId id="306" r:id="rId37"/>
    <p:sldId id="307" r:id="rId38"/>
    <p:sldId id="314" r:id="rId39"/>
    <p:sldId id="308" r:id="rId40"/>
    <p:sldId id="309" r:id="rId41"/>
    <p:sldId id="310" r:id="rId42"/>
    <p:sldId id="311" r:id="rId43"/>
    <p:sldId id="312" r:id="rId44"/>
    <p:sldId id="313" r:id="rId45"/>
    <p:sldId id="257" r:id="rId46"/>
    <p:sldId id="302" r:id="rId47"/>
    <p:sldId id="290" r:id="rId48"/>
    <p:sldId id="319" r:id="rId49"/>
    <p:sldId id="320" r:id="rId50"/>
    <p:sldId id="321" r:id="rId51"/>
    <p:sldId id="322" r:id="rId52"/>
    <p:sldId id="323" r:id="rId53"/>
    <p:sldId id="324" r:id="rId54"/>
    <p:sldId id="325" r:id="rId55"/>
    <p:sldId id="326" r:id="rId56"/>
    <p:sldId id="327" r:id="rId57"/>
    <p:sldId id="337" r:id="rId58"/>
    <p:sldId id="330" r:id="rId59"/>
    <p:sldId id="339" r:id="rId60"/>
    <p:sldId id="340" r:id="rId61"/>
    <p:sldId id="344" r:id="rId62"/>
    <p:sldId id="345" r:id="rId63"/>
    <p:sldId id="346" r:id="rId64"/>
    <p:sldId id="347" r:id="rId65"/>
    <p:sldId id="348" r:id="rId66"/>
    <p:sldId id="341" r:id="rId67"/>
    <p:sldId id="349" r:id="rId68"/>
    <p:sldId id="350" r:id="rId69"/>
    <p:sldId id="351" r:id="rId70"/>
    <p:sldId id="352" r:id="rId71"/>
    <p:sldId id="353" r:id="rId72"/>
    <p:sldId id="357" r:id="rId73"/>
    <p:sldId id="342" r:id="rId74"/>
    <p:sldId id="354" r:id="rId75"/>
    <p:sldId id="356" r:id="rId76"/>
    <p:sldId id="343" r:id="rId77"/>
    <p:sldId id="372" r:id="rId78"/>
    <p:sldId id="358" r:id="rId79"/>
    <p:sldId id="364" r:id="rId80"/>
    <p:sldId id="365" r:id="rId81"/>
    <p:sldId id="366" r:id="rId82"/>
    <p:sldId id="367" r:id="rId83"/>
    <p:sldId id="368" r:id="rId84"/>
    <p:sldId id="369" r:id="rId85"/>
    <p:sldId id="370" r:id="rId86"/>
    <p:sldId id="362" r:id="rId87"/>
    <p:sldId id="361" r:id="rId88"/>
    <p:sldId id="359" r:id="rId89"/>
    <p:sldId id="363" r:id="rId90"/>
    <p:sldId id="360" r:id="rId91"/>
    <p:sldId id="371"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snapToGrid="0">
      <p:cViewPr varScale="1">
        <p:scale>
          <a:sx n="66" d="100"/>
          <a:sy n="66" d="100"/>
        </p:scale>
        <p:origin x="72" y="2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AAAA7-A7E4-4CCF-9052-E4AED938287D}" type="datetimeFigureOut">
              <a:rPr lang="en-IN" smtClean="0"/>
              <a:t>22-02-2021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579A2-4928-4B37-83E3-514E6E56EB0F}" type="slidenum">
              <a:rPr lang="en-IN" smtClean="0"/>
              <a:t>‹#›</a:t>
            </a:fld>
            <a:endParaRPr lang="en-IN"/>
          </a:p>
        </p:txBody>
      </p:sp>
    </p:spTree>
    <p:extLst>
      <p:ext uri="{BB962C8B-B14F-4D97-AF65-F5344CB8AC3E}">
        <p14:creationId xmlns:p14="http://schemas.microsoft.com/office/powerpoint/2010/main" val="395200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F24579A2-4928-4B37-83E3-514E6E56EB0F}" type="slidenum">
              <a:rPr lang="en-IN" smtClean="0"/>
              <a:t>1</a:t>
            </a:fld>
            <a:endParaRPr lang="en-IN"/>
          </a:p>
        </p:txBody>
      </p:sp>
    </p:spTree>
    <p:extLst>
      <p:ext uri="{BB962C8B-B14F-4D97-AF65-F5344CB8AC3E}">
        <p14:creationId xmlns:p14="http://schemas.microsoft.com/office/powerpoint/2010/main" val="378794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400" b="0" i="0" dirty="0" smtClean="0">
                <a:solidFill>
                  <a:schemeClr val="tx1"/>
                </a:solidFill>
                <a:effectLst/>
                <a:latin typeface="Times New Roman" panose="02020603050405020304" pitchFamily="18" charset="0"/>
                <a:cs typeface="Times New Roman" panose="02020603050405020304" pitchFamily="18" charset="0"/>
              </a:rPr>
              <a:t>The visceral pleura has no sensory innervation, but it is supplied by branches of the </a:t>
            </a:r>
            <a:r>
              <a:rPr lang="en-IN" sz="1400" b="0" i="0" dirty="0" err="1" smtClean="0">
                <a:solidFill>
                  <a:schemeClr val="tx1"/>
                </a:solidFill>
                <a:effectLst/>
                <a:latin typeface="Times New Roman" panose="02020603050405020304" pitchFamily="18" charset="0"/>
                <a:cs typeface="Times New Roman" panose="02020603050405020304" pitchFamily="18" charset="0"/>
              </a:rPr>
              <a:t>vagus</a:t>
            </a:r>
            <a:r>
              <a:rPr lang="en-IN" sz="1400" b="0" i="0" dirty="0" smtClean="0">
                <a:solidFill>
                  <a:schemeClr val="tx1"/>
                </a:solidFill>
                <a:effectLst/>
                <a:latin typeface="Times New Roman" panose="02020603050405020304" pitchFamily="18" charset="0"/>
                <a:cs typeface="Times New Roman" panose="02020603050405020304" pitchFamily="18" charset="0"/>
              </a:rPr>
              <a:t> and sympathetic trunks.</a:t>
            </a:r>
            <a:r>
              <a:rPr lang="en-IN" sz="1200" b="0" i="0" kern="1200" dirty="0" smtClean="0">
                <a:solidFill>
                  <a:schemeClr val="tx1"/>
                </a:solidFill>
                <a:effectLst/>
                <a:latin typeface="+mn-lt"/>
                <a:ea typeface="+mn-ea"/>
                <a:cs typeface="+mn-cs"/>
              </a:rPr>
              <a:t> the lung parenchyma along with the visceral pleura is insensitive to painful stimuli as it is not innervated by nociceptive receptors. </a:t>
            </a:r>
            <a:endParaRPr lang="en-IN" sz="1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24579A2-4928-4B37-83E3-514E6E56EB0F}" type="slidenum">
              <a:rPr lang="en-IN" smtClean="0"/>
              <a:t>21</a:t>
            </a:fld>
            <a:endParaRPr lang="en-IN"/>
          </a:p>
        </p:txBody>
      </p:sp>
    </p:spTree>
    <p:extLst>
      <p:ext uri="{BB962C8B-B14F-4D97-AF65-F5344CB8AC3E}">
        <p14:creationId xmlns:p14="http://schemas.microsoft.com/office/powerpoint/2010/main" val="248811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24269341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14665100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13350878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27225602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6440885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IN" smtClean="0"/>
              <a:t>05-02-2018</a:t>
            </a:r>
            <a:endParaRPr lang="en-IN"/>
          </a:p>
        </p:txBody>
      </p:sp>
      <p:sp>
        <p:nvSpPr>
          <p:cNvPr id="6" name="Footer Placeholder 5"/>
          <p:cNvSpPr>
            <a:spLocks noGrp="1"/>
          </p:cNvSpPr>
          <p:nvPr>
            <p:ph type="ftr" sz="quarter" idx="11"/>
          </p:nvPr>
        </p:nvSpPr>
        <p:spPr/>
        <p:txBody>
          <a:bodyPr/>
          <a:lstStyle/>
          <a:p>
            <a:r>
              <a:rPr lang="en-IN" smtClean="0"/>
              <a:t>Dr.Arun R Nair, Dept. of PM                                                S.K.H.M.C</a:t>
            </a:r>
            <a:endParaRPr lang="en-IN"/>
          </a:p>
        </p:txBody>
      </p:sp>
      <p:sp>
        <p:nvSpPr>
          <p:cNvPr id="7" name="Slide Number Placeholder 6"/>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41793426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IN" smtClean="0"/>
              <a:t>05-02-2018</a:t>
            </a:r>
            <a:endParaRPr lang="en-IN"/>
          </a:p>
        </p:txBody>
      </p:sp>
      <p:sp>
        <p:nvSpPr>
          <p:cNvPr id="8" name="Footer Placeholder 7"/>
          <p:cNvSpPr>
            <a:spLocks noGrp="1"/>
          </p:cNvSpPr>
          <p:nvPr>
            <p:ph type="ftr" sz="quarter" idx="11"/>
          </p:nvPr>
        </p:nvSpPr>
        <p:spPr/>
        <p:txBody>
          <a:bodyPr/>
          <a:lstStyle/>
          <a:p>
            <a:r>
              <a:rPr lang="en-IN" smtClean="0"/>
              <a:t>Dr.Arun R Nair, Dept. of PM                                                S.K.H.M.C</a:t>
            </a:r>
            <a:endParaRPr lang="en-IN"/>
          </a:p>
        </p:txBody>
      </p:sp>
      <p:sp>
        <p:nvSpPr>
          <p:cNvPr id="9" name="Slide Number Placeholder 8"/>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34602210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36194769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42536583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IN" smtClean="0"/>
              <a:t>05-02-2018</a:t>
            </a:r>
            <a:endParaRPr lang="en-IN"/>
          </a:p>
        </p:txBody>
      </p:sp>
      <p:sp>
        <p:nvSpPr>
          <p:cNvPr id="6" name="Footer Placeholder 5"/>
          <p:cNvSpPr>
            <a:spLocks noGrp="1"/>
          </p:cNvSpPr>
          <p:nvPr>
            <p:ph type="ftr" sz="quarter" idx="11"/>
          </p:nvPr>
        </p:nvSpPr>
        <p:spPr/>
        <p:txBody>
          <a:bodyPr/>
          <a:lstStyle/>
          <a:p>
            <a:r>
              <a:rPr lang="en-IN" smtClean="0"/>
              <a:t>Dr.Arun R Nair, Dept. of PM                                                S.K.H.M.C</a:t>
            </a:r>
            <a:endParaRPr lang="en-IN"/>
          </a:p>
        </p:txBody>
      </p:sp>
      <p:sp>
        <p:nvSpPr>
          <p:cNvPr id="7" name="Slide Number Placeholder 6"/>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283565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IN" smtClean="0"/>
              <a:t>05-02-2018</a:t>
            </a:r>
            <a:endParaRPr lang="en-IN"/>
          </a:p>
        </p:txBody>
      </p:sp>
      <p:sp>
        <p:nvSpPr>
          <p:cNvPr id="6" name="Footer Placeholder 5"/>
          <p:cNvSpPr>
            <a:spLocks noGrp="1"/>
          </p:cNvSpPr>
          <p:nvPr>
            <p:ph type="ftr" sz="quarter" idx="11"/>
          </p:nvPr>
        </p:nvSpPr>
        <p:spPr/>
        <p:txBody>
          <a:bodyPr/>
          <a:lstStyle/>
          <a:p>
            <a:r>
              <a:rPr lang="en-IN" smtClean="0"/>
              <a:t>Dr.Arun R Nair, Dept. of PM                                                S.K.H.M.C</a:t>
            </a:r>
            <a:endParaRPr lang="en-IN"/>
          </a:p>
        </p:txBody>
      </p:sp>
      <p:sp>
        <p:nvSpPr>
          <p:cNvPr id="7" name="Slide Number Placeholder 6"/>
          <p:cNvSpPr>
            <a:spLocks noGrp="1"/>
          </p:cNvSpPr>
          <p:nvPr>
            <p:ph type="sldNum" sz="quarter" idx="12"/>
          </p:nvPr>
        </p:nvSpPr>
        <p:spPr/>
        <p:txBody>
          <a:bodyPr/>
          <a:lstStyle/>
          <a:p>
            <a:fld id="{6790661F-A53B-4B83-9B99-EAE7BC66878A}" type="slidenum">
              <a:rPr lang="en-IN" smtClean="0"/>
              <a:t>‹#›</a:t>
            </a:fld>
            <a:endParaRPr lang="en-IN"/>
          </a:p>
        </p:txBody>
      </p:sp>
    </p:spTree>
    <p:extLst>
      <p:ext uri="{BB962C8B-B14F-4D97-AF65-F5344CB8AC3E}">
        <p14:creationId xmlns:p14="http://schemas.microsoft.com/office/powerpoint/2010/main" val="17650346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6000">
              <a:schemeClr val="accent1">
                <a:lumMod val="60000"/>
                <a:lumOff val="40000"/>
              </a:schemeClr>
            </a:gs>
            <a:gs pos="32000">
              <a:schemeClr val="accent1">
                <a:lumMod val="45000"/>
                <a:lumOff val="55000"/>
              </a:schemeClr>
            </a:gs>
            <a:gs pos="56000">
              <a:schemeClr val="accent1">
                <a:lumMod val="20000"/>
                <a:lumOff val="80000"/>
              </a:schemeClr>
            </a:gs>
            <a:gs pos="93000">
              <a:schemeClr val="tx2">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IN" smtClean="0"/>
              <a:t>05-02-2018</a:t>
            </a:r>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Dr.Arun R Nair, Dept. of PM                                                S.K.H.M.C</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0661F-A53B-4B83-9B99-EAE7BC66878A}" type="slidenum">
              <a:rPr lang="en-IN" smtClean="0"/>
              <a:t>‹#›</a:t>
            </a:fld>
            <a:endParaRPr lang="en-IN"/>
          </a:p>
        </p:txBody>
      </p:sp>
    </p:spTree>
    <p:extLst>
      <p:ext uri="{BB962C8B-B14F-4D97-AF65-F5344CB8AC3E}">
        <p14:creationId xmlns:p14="http://schemas.microsoft.com/office/powerpoint/2010/main" val="125414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mc:Choice>
    <mc:Fallback>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5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1723" y="1148121"/>
            <a:ext cx="10015470" cy="3578426"/>
          </a:xfrm>
        </p:spPr>
        <p:txBody>
          <a:bodyPr>
            <a:normAutofit/>
          </a:bodyPr>
          <a:lstStyle/>
          <a:p>
            <a:r>
              <a:rPr lang="en-IN" dirty="0" smtClean="0">
                <a:solidFill>
                  <a:srgbClr val="002060"/>
                </a:solidFill>
                <a:latin typeface="Times New Roman" panose="02020603050405020304" pitchFamily="18" charset="0"/>
                <a:cs typeface="Times New Roman" panose="02020603050405020304" pitchFamily="18" charset="0"/>
              </a:rPr>
              <a:t>Complete Physical Examination On Respiratory System</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293995" y="5357611"/>
            <a:ext cx="3507346" cy="1097924"/>
          </a:xfrm>
        </p:spPr>
        <p:txBody>
          <a:bodyPr>
            <a:normAutofit/>
          </a:bodyPr>
          <a:lstStyle/>
          <a:p>
            <a:r>
              <a:rPr lang="en-IN" dirty="0" smtClean="0"/>
              <a:t>Dr. </a:t>
            </a:r>
            <a:r>
              <a:rPr lang="en-IN" dirty="0" err="1" smtClean="0"/>
              <a:t>Arun</a:t>
            </a:r>
            <a:r>
              <a:rPr lang="en-IN" dirty="0" smtClean="0"/>
              <a:t> R Nair</a:t>
            </a:r>
          </a:p>
          <a:p>
            <a:r>
              <a:rPr lang="en-IN" dirty="0" smtClean="0"/>
              <a:t>Dept. of PM</a:t>
            </a:r>
            <a:endParaRPr lang="en-IN" dirty="0"/>
          </a:p>
        </p:txBody>
      </p:sp>
    </p:spTree>
    <p:extLst>
      <p:ext uri="{BB962C8B-B14F-4D97-AF65-F5344CB8AC3E}">
        <p14:creationId xmlns:p14="http://schemas.microsoft.com/office/powerpoint/2010/main" val="9624054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10</a:t>
            </a:fld>
            <a:endParaRPr lang="en-IN"/>
          </a:p>
        </p:txBody>
      </p:sp>
      <p:sp>
        <p:nvSpPr>
          <p:cNvPr id="5" name="Rectangle 4"/>
          <p:cNvSpPr/>
          <p:nvPr/>
        </p:nvSpPr>
        <p:spPr>
          <a:xfrm>
            <a:off x="422856" y="1469635"/>
            <a:ext cx="11346288" cy="2305246"/>
          </a:xfrm>
          <a:prstGeom prst="rect">
            <a:avLst/>
          </a:prstGeom>
        </p:spPr>
        <p:txBody>
          <a:bodyPr wrap="square">
            <a:spAutoFit/>
          </a:bodyPr>
          <a:lstStyle/>
          <a:p>
            <a:pPr lvl="0">
              <a:lnSpc>
                <a:spcPct val="90000"/>
              </a:lnSpc>
              <a:spcBef>
                <a:spcPts val="1000"/>
              </a:spcBef>
            </a:pPr>
            <a:r>
              <a:rPr lang="en-IN" sz="2800" b="1" dirty="0">
                <a:solidFill>
                  <a:srgbClr val="002060"/>
                </a:solidFill>
                <a:latin typeface="Times New Roman" panose="02020603050405020304" pitchFamily="18" charset="0"/>
                <a:cs typeface="Times New Roman" panose="02020603050405020304" pitchFamily="18" charset="0"/>
              </a:rPr>
              <a:t>Post </a:t>
            </a:r>
            <a:r>
              <a:rPr lang="en-IN" sz="2800" b="1" dirty="0" err="1">
                <a:solidFill>
                  <a:srgbClr val="002060"/>
                </a:solidFill>
                <a:latin typeface="Times New Roman" panose="02020603050405020304" pitchFamily="18" charset="0"/>
                <a:cs typeface="Times New Roman" panose="02020603050405020304" pitchFamily="18" charset="0"/>
              </a:rPr>
              <a:t>tussive</a:t>
            </a:r>
            <a:r>
              <a:rPr lang="en-IN" sz="2800" b="1" dirty="0">
                <a:solidFill>
                  <a:srgbClr val="002060"/>
                </a:solidFill>
                <a:latin typeface="Times New Roman" panose="02020603050405020304" pitchFamily="18" charset="0"/>
                <a:cs typeface="Times New Roman" panose="02020603050405020304" pitchFamily="18" charset="0"/>
              </a:rPr>
              <a:t> </a:t>
            </a:r>
            <a:r>
              <a:rPr lang="en-IN" sz="2800" b="1" dirty="0" smtClean="0">
                <a:solidFill>
                  <a:srgbClr val="002060"/>
                </a:solidFill>
                <a:latin typeface="Times New Roman" panose="02020603050405020304" pitchFamily="18" charset="0"/>
                <a:cs typeface="Times New Roman" panose="02020603050405020304" pitchFamily="18" charset="0"/>
              </a:rPr>
              <a:t>syncope</a:t>
            </a:r>
          </a:p>
          <a:p>
            <a:pPr lvl="0">
              <a:lnSpc>
                <a:spcPct val="90000"/>
              </a:lnSpc>
              <a:spcBef>
                <a:spcPts val="1000"/>
              </a:spcBef>
            </a:pPr>
            <a:r>
              <a:rPr lang="en-IN" sz="2800" dirty="0" smtClean="0">
                <a:solidFill>
                  <a:srgbClr val="002060"/>
                </a:solidFill>
                <a:latin typeface="Times New Roman" panose="02020603050405020304" pitchFamily="18" charset="0"/>
                <a:cs typeface="Times New Roman" panose="02020603050405020304" pitchFamily="18" charset="0"/>
              </a:rPr>
              <a:t>Severe continuous cough can produce transient loss of consciousness.</a:t>
            </a:r>
          </a:p>
          <a:p>
            <a:pPr lvl="0">
              <a:lnSpc>
                <a:spcPct val="90000"/>
              </a:lnSpc>
              <a:spcBef>
                <a:spcPts val="1000"/>
              </a:spcBef>
            </a:pPr>
            <a:r>
              <a:rPr lang="en-IN" sz="2800" b="1" i="1" dirty="0" smtClean="0">
                <a:solidFill>
                  <a:srgbClr val="002060"/>
                </a:solidFill>
                <a:latin typeface="Times New Roman" panose="02020603050405020304" pitchFamily="18" charset="0"/>
                <a:cs typeface="Times New Roman" panose="02020603050405020304" pitchFamily="18" charset="0"/>
              </a:rPr>
              <a:t>Mechanism.</a:t>
            </a:r>
          </a:p>
          <a:p>
            <a:pPr lvl="0">
              <a:lnSpc>
                <a:spcPct val="90000"/>
              </a:lnSpc>
              <a:spcBef>
                <a:spcPts val="1000"/>
              </a:spcBef>
            </a:pPr>
            <a:r>
              <a:rPr lang="en-IN" sz="2400" dirty="0" err="1" smtClean="0">
                <a:solidFill>
                  <a:srgbClr val="002060"/>
                </a:solidFill>
                <a:latin typeface="Times New Roman" panose="02020603050405020304" pitchFamily="18" charset="0"/>
                <a:cs typeface="Times New Roman" panose="02020603050405020304" pitchFamily="18" charset="0"/>
              </a:rPr>
              <a:t>Continous</a:t>
            </a:r>
            <a:r>
              <a:rPr lang="en-IN" sz="2400" dirty="0" smtClean="0">
                <a:solidFill>
                  <a:srgbClr val="002060"/>
                </a:solidFill>
                <a:latin typeface="Times New Roman" panose="02020603050405020304" pitchFamily="18" charset="0"/>
                <a:cs typeface="Times New Roman" panose="02020603050405020304" pitchFamily="18" charset="0"/>
              </a:rPr>
              <a:t> cough&gt; raised ITP&gt;decreased venous return to heart&gt; diminished cardiac output &gt;cerebral hypo perfusion&gt; syncope.</a:t>
            </a:r>
            <a:endParaRPr lang="en-IN" sz="24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31390" y="171632"/>
            <a:ext cx="2295821" cy="461665"/>
          </a:xfrm>
          <a:prstGeom prst="rect">
            <a:avLst/>
          </a:prstGeom>
        </p:spPr>
        <p:txBody>
          <a:bodyPr wrap="none">
            <a:spAutoFit/>
          </a:bodyPr>
          <a:lstStyle/>
          <a:p>
            <a:pPr lvl="0"/>
            <a:r>
              <a:rPr lang="en-IN" sz="2400" b="1" dirty="0">
                <a:solidFill>
                  <a:srgbClr val="002060"/>
                </a:solidFill>
                <a:latin typeface="Times New Roman" panose="02020603050405020304" pitchFamily="18" charset="0"/>
                <a:cs typeface="Times New Roman" panose="02020603050405020304" pitchFamily="18" charset="0"/>
              </a:rPr>
              <a:t>COUGH (</a:t>
            </a:r>
            <a:r>
              <a:rPr lang="en-IN" sz="2400" b="1" dirty="0" err="1">
                <a:solidFill>
                  <a:srgbClr val="002060"/>
                </a:solidFill>
                <a:latin typeface="Times New Roman" panose="02020603050405020304" pitchFamily="18" charset="0"/>
                <a:cs typeface="Times New Roman" panose="02020603050405020304" pitchFamily="18" charset="0"/>
              </a:rPr>
              <a:t>con’t</a:t>
            </a:r>
            <a:r>
              <a:rPr lang="en-IN" sz="2400" b="1" dirty="0">
                <a:solidFill>
                  <a:srgbClr val="002060"/>
                </a:solidFill>
                <a:latin typeface="Times New Roman" panose="02020603050405020304" pitchFamily="18" charset="0"/>
                <a:cs typeface="Times New Roman" panose="02020603050405020304" pitchFamily="18" charset="0"/>
              </a:rPr>
              <a:t>)</a:t>
            </a:r>
            <a:endParaRPr lang="en-IN" dirty="0">
              <a:solidFill>
                <a:prstClr val="black"/>
              </a:solidFill>
            </a:endParaRPr>
          </a:p>
        </p:txBody>
      </p:sp>
    </p:spTree>
    <p:extLst>
      <p:ext uri="{BB962C8B-B14F-4D97-AF65-F5344CB8AC3E}">
        <p14:creationId xmlns:p14="http://schemas.microsoft.com/office/powerpoint/2010/main" val="13624975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56" y="94669"/>
            <a:ext cx="10515600" cy="652306"/>
          </a:xfrm>
        </p:spPr>
        <p:txBody>
          <a:bodyPr>
            <a:normAutofit fontScale="90000"/>
          </a:bodyPr>
          <a:lstStyle/>
          <a:p>
            <a:r>
              <a:rPr lang="en-IN" dirty="0" smtClean="0">
                <a:latin typeface="Times New Roman" panose="02020603050405020304" pitchFamily="18" charset="0"/>
                <a:cs typeface="Times New Roman" panose="02020603050405020304" pitchFamily="18" charset="0"/>
              </a:rPr>
              <a:t>2.	EXPECTORATION</a:t>
            </a:r>
            <a:endParaRPr lang="en-IN"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11</a:t>
            </a:fld>
            <a:endParaRPr lang="en-IN"/>
          </a:p>
        </p:txBody>
      </p:sp>
      <p:graphicFrame>
        <p:nvGraphicFramePr>
          <p:cNvPr id="9" name="Table 8"/>
          <p:cNvGraphicFramePr>
            <a:graphicFrameLocks noGrp="1"/>
          </p:cNvGraphicFramePr>
          <p:nvPr>
            <p:extLst>
              <p:ext uri="{D42A27DB-BD31-4B8C-83A1-F6EECF244321}">
                <p14:modId xmlns:p14="http://schemas.microsoft.com/office/powerpoint/2010/main" val="3649084095"/>
              </p:ext>
            </p:extLst>
          </p:nvPr>
        </p:nvGraphicFramePr>
        <p:xfrm>
          <a:off x="1198808" y="746975"/>
          <a:ext cx="10830059" cy="5600074"/>
        </p:xfrm>
        <a:graphic>
          <a:graphicData uri="http://schemas.openxmlformats.org/drawingml/2006/table">
            <a:tbl>
              <a:tblPr firstRow="1" firstCol="1" bandRow="1">
                <a:tableStyleId>{D7AC3CCA-C797-4891-BE02-D94E43425B78}</a:tableStyleId>
              </a:tblPr>
              <a:tblGrid>
                <a:gridCol w="514082"/>
                <a:gridCol w="5203065"/>
                <a:gridCol w="914400"/>
                <a:gridCol w="875763"/>
                <a:gridCol w="875764"/>
                <a:gridCol w="772732"/>
                <a:gridCol w="901521"/>
                <a:gridCol w="772732"/>
              </a:tblGrid>
              <a:tr h="229018">
                <a:tc>
                  <a:txBody>
                    <a:bodyPr/>
                    <a:lstStyle/>
                    <a:p>
                      <a:pPr algn="ctr"/>
                      <a:r>
                        <a:rPr lang="en-IN" sz="1800" b="1" dirty="0" smtClean="0">
                          <a:effectLst/>
                          <a:latin typeface="Times New Roman" panose="02020603050405020304" pitchFamily="18" charset="0"/>
                          <a:cs typeface="Times New Roman" panose="02020603050405020304" pitchFamily="18" charset="0"/>
                        </a:rPr>
                        <a:t>No</a:t>
                      </a:r>
                      <a:endParaRPr lang="en-IN" sz="1800" b="1" dirty="0">
                        <a:effectLst/>
                        <a:latin typeface="Times New Roman" panose="02020603050405020304" pitchFamily="18" charset="0"/>
                        <a:cs typeface="Times New Roman" panose="02020603050405020304" pitchFamily="18" charset="0"/>
                      </a:endParaRPr>
                    </a:p>
                  </a:txBody>
                  <a:tcPr marL="15049" marR="15049" marT="0" marB="0"/>
                </a:tc>
                <a:tc>
                  <a:txBody>
                    <a:bodyPr/>
                    <a:lstStyle/>
                    <a:p>
                      <a:pPr algn="ctr"/>
                      <a:r>
                        <a:rPr lang="en-IN" sz="1800" b="1" dirty="0" smtClean="0">
                          <a:effectLst/>
                          <a:latin typeface="Times New Roman" panose="02020603050405020304" pitchFamily="18" charset="0"/>
                          <a:cs typeface="Times New Roman" panose="02020603050405020304" pitchFamily="18" charset="0"/>
                        </a:rPr>
                        <a:t>Condition</a:t>
                      </a:r>
                      <a:endParaRPr lang="en-IN" sz="1800" b="1" dirty="0">
                        <a:effectLst/>
                        <a:latin typeface="Times New Roman" panose="02020603050405020304" pitchFamily="18"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Green Or Yellow</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Brown</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White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Black</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Clear</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Red Or Pink</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Allergic Rhinitis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171763">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2</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Bronchitis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395180">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3</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Chronic Obstructive Pulmonary Disease (COPD)</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400781">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4</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Congestive Heart Failure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5</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Cystic Fibrosis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6</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Fungal Infection</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35162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7</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Gastroesophageal Reflux Disease (</a:t>
                      </a:r>
                      <a:r>
                        <a:rPr lang="en-IN" sz="1800" b="1" dirty="0" err="1">
                          <a:effectLst/>
                          <a:latin typeface="Times New Roman" panose="02020603050405020304" pitchFamily="18" charset="0"/>
                          <a:cs typeface="Times New Roman" panose="02020603050405020304" pitchFamily="18" charset="0"/>
                        </a:rPr>
                        <a:t>GERD</a:t>
                      </a: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8</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Lung Abscess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9</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Lung Cancer</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171763">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10</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Pneumonia</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229018">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11</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Pneumoconiosis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343527">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12</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Pulmonary Embolism</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r h="114509">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13</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Sinusitis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114509">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14</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Smoking</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a:effectLst/>
                          <a:latin typeface="Times New Roman" panose="02020603050405020304" pitchFamily="18" charset="0"/>
                          <a:cs typeface="Times New Roman" panose="02020603050405020304" pitchFamily="18" charset="0"/>
                        </a:rPr>
                        <a:t>✓</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dirty="0">
                        <a:effectLst/>
                        <a:latin typeface="Times New Roman" panose="02020603050405020304" pitchFamily="18" charset="0"/>
                        <a:cs typeface="Times New Roman" panose="02020603050405020304" pitchFamily="18" charset="0"/>
                      </a:endParaRPr>
                    </a:p>
                  </a:txBody>
                  <a:tcPr marL="15049" marR="15049" marT="0" marB="0"/>
                </a:tc>
              </a:tr>
              <a:tr h="171763">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15</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Tuberculosis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endParaRPr lang="en-IN" sz="1800" b="1">
                        <a:effectLst/>
                        <a:latin typeface="Times New Roman" panose="02020603050405020304" pitchFamily="18" charset="0"/>
                        <a:cs typeface="Times New Roman" panose="02020603050405020304" pitchFamily="18" charset="0"/>
                      </a:endParaRPr>
                    </a:p>
                  </a:txBody>
                  <a:tcPr marL="15049" marR="15049" marT="0" marB="0"/>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049" marR="15049" marT="0" marB="0"/>
                </a:tc>
              </a:tr>
            </a:tbl>
          </a:graphicData>
        </a:graphic>
      </p:graphicFrame>
    </p:spTree>
    <p:extLst>
      <p:ext uri="{BB962C8B-B14F-4D97-AF65-F5344CB8AC3E}">
        <p14:creationId xmlns:p14="http://schemas.microsoft.com/office/powerpoint/2010/main" val="36223394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6" y="180304"/>
            <a:ext cx="10515600" cy="575033"/>
          </a:xfrm>
        </p:spPr>
        <p:txBody>
          <a:bodyPr>
            <a:normAutofit fontScale="90000"/>
          </a:bodyPr>
          <a:lstStyle/>
          <a:p>
            <a:r>
              <a:rPr lang="en-IN" sz="4000" dirty="0" smtClean="0">
                <a:solidFill>
                  <a:srgbClr val="002060"/>
                </a:solidFill>
                <a:latin typeface="Times New Roman" panose="02020603050405020304" pitchFamily="18" charset="0"/>
                <a:cs typeface="Times New Roman" panose="02020603050405020304" pitchFamily="18" charset="0"/>
              </a:rPr>
              <a:t>EXPECTORATION (</a:t>
            </a:r>
            <a:r>
              <a:rPr lang="en-IN" sz="4000" dirty="0" err="1" smtClean="0">
                <a:solidFill>
                  <a:srgbClr val="002060"/>
                </a:solidFill>
                <a:latin typeface="Times New Roman" panose="02020603050405020304" pitchFamily="18" charset="0"/>
                <a:cs typeface="Times New Roman" panose="02020603050405020304" pitchFamily="18" charset="0"/>
              </a:rPr>
              <a:t>con’t</a:t>
            </a:r>
            <a:r>
              <a:rPr lang="en-IN" sz="4000" dirty="0" smtClean="0">
                <a:solidFill>
                  <a:srgbClr val="002060"/>
                </a:solidFill>
                <a:latin typeface="Times New Roman" panose="02020603050405020304" pitchFamily="18" charset="0"/>
                <a:cs typeface="Times New Roman" panose="02020603050405020304" pitchFamily="18" charset="0"/>
              </a:rPr>
              <a:t>)</a:t>
            </a:r>
            <a:endParaRPr lang="en-IN" dirty="0">
              <a:solidFill>
                <a:srgbClr val="002060"/>
              </a:solidFill>
            </a:endParaRPr>
          </a:p>
        </p:txBody>
      </p:sp>
      <p:sp>
        <p:nvSpPr>
          <p:cNvPr id="3" name="Content Placeholder 2"/>
          <p:cNvSpPr>
            <a:spLocks noGrp="1"/>
          </p:cNvSpPr>
          <p:nvPr>
            <p:ph sz="half" idx="1"/>
          </p:nvPr>
        </p:nvSpPr>
        <p:spPr>
          <a:xfrm>
            <a:off x="218941" y="1114112"/>
            <a:ext cx="11500833" cy="3947286"/>
          </a:xfrm>
        </p:spPr>
        <p:txBody>
          <a:bodyPr/>
          <a:lstStyle/>
          <a:p>
            <a:pPr marL="0" indent="0">
              <a:buNone/>
            </a:pPr>
            <a:r>
              <a:rPr lang="en-IN" b="1" dirty="0" smtClean="0">
                <a:solidFill>
                  <a:srgbClr val="002060"/>
                </a:solidFill>
                <a:latin typeface="Times New Roman" panose="02020603050405020304" pitchFamily="18" charset="0"/>
                <a:cs typeface="Times New Roman" panose="02020603050405020304" pitchFamily="18" charset="0"/>
              </a:rPr>
              <a:t>Large Amount Of Sputum</a:t>
            </a:r>
            <a:r>
              <a:rPr lang="en-IN" dirty="0" smtClean="0">
                <a:solidFill>
                  <a:srgbClr val="002060"/>
                </a:solidFill>
                <a:latin typeface="Times New Roman" panose="02020603050405020304" pitchFamily="18" charset="0"/>
                <a:cs typeface="Times New Roman" panose="02020603050405020304" pitchFamily="18" charset="0"/>
              </a:rPr>
              <a:t>: Bronchiectasis, Lung Abscess, Alveolar Cell Carcinoma.</a:t>
            </a:r>
          </a:p>
          <a:p>
            <a:pPr marL="0" indent="0">
              <a:buNone/>
            </a:pPr>
            <a:r>
              <a:rPr lang="en-IN" b="1" dirty="0" smtClean="0">
                <a:solidFill>
                  <a:srgbClr val="002060"/>
                </a:solidFill>
                <a:latin typeface="Times New Roman" panose="02020603050405020304" pitchFamily="18" charset="0"/>
                <a:cs typeface="Times New Roman" panose="02020603050405020304" pitchFamily="18" charset="0"/>
              </a:rPr>
              <a:t>Offensive Smell</a:t>
            </a:r>
            <a:r>
              <a:rPr lang="en-IN" dirty="0" smtClean="0">
                <a:solidFill>
                  <a:srgbClr val="002060"/>
                </a:solidFill>
                <a:latin typeface="Times New Roman" panose="02020603050405020304" pitchFamily="18" charset="0"/>
                <a:cs typeface="Times New Roman" panose="02020603050405020304" pitchFamily="18" charset="0"/>
              </a:rPr>
              <a:t>: Lung Abscess, Bronchiectasis</a:t>
            </a:r>
          </a:p>
          <a:p>
            <a:pPr marL="0" indent="0">
              <a:buNone/>
            </a:pPr>
            <a:r>
              <a:rPr lang="en-IN" b="1" dirty="0" smtClean="0">
                <a:solidFill>
                  <a:srgbClr val="002060"/>
                </a:solidFill>
                <a:latin typeface="Times New Roman" panose="02020603050405020304" pitchFamily="18" charset="0"/>
                <a:cs typeface="Times New Roman" panose="02020603050405020304" pitchFamily="18" charset="0"/>
              </a:rPr>
              <a:t>Consistency</a:t>
            </a:r>
            <a:r>
              <a:rPr lang="en-IN"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en-IN" dirty="0" smtClean="0">
                <a:solidFill>
                  <a:srgbClr val="002060"/>
                </a:solidFill>
                <a:latin typeface="Times New Roman" panose="02020603050405020304" pitchFamily="18" charset="0"/>
                <a:cs typeface="Times New Roman" panose="02020603050405020304" pitchFamily="18" charset="0"/>
              </a:rPr>
              <a:t>	</a:t>
            </a:r>
            <a:r>
              <a:rPr lang="en-IN" b="1" i="1" dirty="0" smtClean="0">
                <a:solidFill>
                  <a:srgbClr val="002060"/>
                </a:solidFill>
                <a:latin typeface="Times New Roman" panose="02020603050405020304" pitchFamily="18" charset="0"/>
                <a:cs typeface="Times New Roman" panose="02020603050405020304" pitchFamily="18" charset="0"/>
              </a:rPr>
              <a:t>Mucoid</a:t>
            </a:r>
            <a:r>
              <a:rPr lang="en-IN" dirty="0" smtClean="0">
                <a:solidFill>
                  <a:srgbClr val="002060"/>
                </a:solidFill>
                <a:latin typeface="Times New Roman" panose="02020603050405020304" pitchFamily="18" charset="0"/>
                <a:cs typeface="Times New Roman" panose="02020603050405020304" pitchFamily="18" charset="0"/>
              </a:rPr>
              <a:t>- Bronchitis, Asthma</a:t>
            </a:r>
          </a:p>
          <a:p>
            <a:pPr marL="0" indent="0">
              <a:buNone/>
            </a:pPr>
            <a:r>
              <a:rPr lang="en-IN" dirty="0" smtClean="0">
                <a:solidFill>
                  <a:srgbClr val="002060"/>
                </a:solidFill>
                <a:latin typeface="Times New Roman" panose="02020603050405020304" pitchFamily="18" charset="0"/>
                <a:cs typeface="Times New Roman" panose="02020603050405020304" pitchFamily="18" charset="0"/>
              </a:rPr>
              <a:t>	</a:t>
            </a:r>
            <a:r>
              <a:rPr lang="en-IN" b="1" i="1" dirty="0" smtClean="0">
                <a:solidFill>
                  <a:srgbClr val="002060"/>
                </a:solidFill>
                <a:latin typeface="Times New Roman" panose="02020603050405020304" pitchFamily="18" charset="0"/>
                <a:cs typeface="Times New Roman" panose="02020603050405020304" pitchFamily="18" charset="0"/>
              </a:rPr>
              <a:t>Mucopurulent</a:t>
            </a:r>
            <a:r>
              <a:rPr lang="en-IN" dirty="0" smtClean="0">
                <a:solidFill>
                  <a:srgbClr val="002060"/>
                </a:solidFill>
                <a:latin typeface="Times New Roman" panose="02020603050405020304" pitchFamily="18" charset="0"/>
                <a:cs typeface="Times New Roman" panose="02020603050405020304" pitchFamily="18" charset="0"/>
              </a:rPr>
              <a:t>- Pneumonia, Lung Abscess.</a:t>
            </a:r>
          </a:p>
          <a:p>
            <a:pPr marL="0" indent="0">
              <a:buNone/>
            </a:pPr>
            <a:r>
              <a:rPr lang="en-IN" dirty="0" smtClean="0">
                <a:solidFill>
                  <a:srgbClr val="002060"/>
                </a:solidFill>
                <a:latin typeface="Times New Roman" panose="02020603050405020304" pitchFamily="18" charset="0"/>
                <a:cs typeface="Times New Roman" panose="02020603050405020304" pitchFamily="18" charset="0"/>
              </a:rPr>
              <a:t>	</a:t>
            </a:r>
            <a:r>
              <a:rPr lang="en-IN" b="1" i="1" dirty="0" smtClean="0">
                <a:solidFill>
                  <a:srgbClr val="002060"/>
                </a:solidFill>
                <a:latin typeface="Times New Roman" panose="02020603050405020304" pitchFamily="18" charset="0"/>
                <a:cs typeface="Times New Roman" panose="02020603050405020304" pitchFamily="18" charset="0"/>
              </a:rPr>
              <a:t>Frothy</a:t>
            </a:r>
            <a:r>
              <a:rPr lang="en-IN" dirty="0" smtClean="0">
                <a:solidFill>
                  <a:srgbClr val="002060"/>
                </a:solidFill>
                <a:latin typeface="Times New Roman" panose="02020603050405020304" pitchFamily="18" charset="0"/>
                <a:cs typeface="Times New Roman" panose="02020603050405020304" pitchFamily="18" charset="0"/>
              </a:rPr>
              <a:t>- Pulmonary Oedema</a:t>
            </a:r>
          </a:p>
          <a:p>
            <a:pPr marL="0" indent="0">
              <a:buNone/>
            </a:pPr>
            <a:endParaRPr lang="en-IN" dirty="0"/>
          </a:p>
        </p:txBody>
      </p:sp>
      <p:sp>
        <p:nvSpPr>
          <p:cNvPr id="5" name="Date Placeholder 4"/>
          <p:cNvSpPr>
            <a:spLocks noGrp="1"/>
          </p:cNvSpPr>
          <p:nvPr>
            <p:ph type="dt" sz="half" idx="10"/>
          </p:nvPr>
        </p:nvSpPr>
        <p:spPr/>
        <p:txBody>
          <a:bodyPr/>
          <a:lstStyle/>
          <a:p>
            <a:r>
              <a:rPr lang="en-IN" smtClean="0"/>
              <a:t>05-02-2018</a:t>
            </a:r>
            <a:endParaRPr lang="en-IN"/>
          </a:p>
        </p:txBody>
      </p:sp>
      <p:sp>
        <p:nvSpPr>
          <p:cNvPr id="6" name="Footer Placeholder 5"/>
          <p:cNvSpPr>
            <a:spLocks noGrp="1"/>
          </p:cNvSpPr>
          <p:nvPr>
            <p:ph type="ftr" sz="quarter" idx="11"/>
          </p:nvPr>
        </p:nvSpPr>
        <p:spPr/>
        <p:txBody>
          <a:bodyPr/>
          <a:lstStyle/>
          <a:p>
            <a:r>
              <a:rPr lang="en-IN" smtClean="0"/>
              <a:t>Dr.Arun R Nair, Dept. of PM                                                S.K.H.M.C</a:t>
            </a:r>
            <a:endParaRPr lang="en-IN"/>
          </a:p>
        </p:txBody>
      </p:sp>
      <p:sp>
        <p:nvSpPr>
          <p:cNvPr id="7" name="Slide Number Placeholder 6"/>
          <p:cNvSpPr>
            <a:spLocks noGrp="1"/>
          </p:cNvSpPr>
          <p:nvPr>
            <p:ph type="sldNum" sz="quarter" idx="12"/>
          </p:nvPr>
        </p:nvSpPr>
        <p:spPr/>
        <p:txBody>
          <a:bodyPr/>
          <a:lstStyle/>
          <a:p>
            <a:fld id="{6790661F-A53B-4B83-9B99-EAE7BC66878A}" type="slidenum">
              <a:rPr lang="en-IN" smtClean="0"/>
              <a:t>12</a:t>
            </a:fld>
            <a:endParaRPr lang="en-IN"/>
          </a:p>
        </p:txBody>
      </p:sp>
    </p:spTree>
    <p:extLst>
      <p:ext uri="{BB962C8B-B14F-4D97-AF65-F5344CB8AC3E}">
        <p14:creationId xmlns:p14="http://schemas.microsoft.com/office/powerpoint/2010/main" val="14713108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46975"/>
          </a:xfrm>
        </p:spPr>
        <p:txBody>
          <a:bodyPr>
            <a:normAutofit/>
          </a:bodyPr>
          <a:lstStyle/>
          <a:p>
            <a:r>
              <a:rPr lang="en-IN" dirty="0" smtClean="0">
                <a:latin typeface="Times New Roman" panose="02020603050405020304" pitchFamily="18" charset="0"/>
                <a:cs typeface="Times New Roman" panose="02020603050405020304" pitchFamily="18" charset="0"/>
              </a:rPr>
              <a:t>3. 	DYSPNOEA</a:t>
            </a:r>
            <a:endParaRPr lang="en-IN"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13</a:t>
            </a:fld>
            <a:endParaRPr lang="en-IN"/>
          </a:p>
        </p:txBody>
      </p:sp>
      <p:sp>
        <p:nvSpPr>
          <p:cNvPr id="6" name="Rectangle 5"/>
          <p:cNvSpPr/>
          <p:nvPr/>
        </p:nvSpPr>
        <p:spPr>
          <a:xfrm>
            <a:off x="193183" y="746975"/>
            <a:ext cx="11998817" cy="5509200"/>
          </a:xfrm>
          <a:prstGeom prst="rect">
            <a:avLst/>
          </a:prstGeom>
        </p:spPr>
        <p:txBody>
          <a:bodyPr wrap="square">
            <a:spAutoFit/>
          </a:bodyPr>
          <a:lstStyle/>
          <a:p>
            <a:r>
              <a:rPr lang="en-IN" sz="3200" dirty="0" smtClean="0">
                <a:solidFill>
                  <a:srgbClr val="002060"/>
                </a:solidFill>
                <a:latin typeface="Times New Roman" panose="02020603050405020304" pitchFamily="18" charset="0"/>
                <a:cs typeface="Times New Roman" panose="02020603050405020304" pitchFamily="18" charset="0"/>
              </a:rPr>
              <a:t>Is unpleasant subjective awareness of  sensation of one’s own Breathing.</a:t>
            </a:r>
          </a:p>
          <a:p>
            <a:endParaRPr lang="en-IN" sz="3200" dirty="0" smtClean="0">
              <a:solidFill>
                <a:srgbClr val="002060"/>
              </a:solidFill>
              <a:latin typeface="Times New Roman" panose="02020603050405020304" pitchFamily="18" charset="0"/>
              <a:cs typeface="Times New Roman" panose="02020603050405020304" pitchFamily="18" charset="0"/>
            </a:endParaRPr>
          </a:p>
          <a:p>
            <a:pPr algn="ctr"/>
            <a:r>
              <a:rPr lang="en-IN" sz="3200" dirty="0" smtClean="0">
                <a:solidFill>
                  <a:srgbClr val="002060"/>
                </a:solidFill>
                <a:latin typeface="Times New Roman" panose="02020603050405020304" pitchFamily="18" charset="0"/>
                <a:cs typeface="Times New Roman" panose="02020603050405020304" pitchFamily="18" charset="0"/>
              </a:rPr>
              <a:t>Types:</a:t>
            </a:r>
            <a:endParaRPr lang="en-IN" sz="3200" dirty="0">
              <a:solidFill>
                <a:srgbClr val="002060"/>
              </a:solidFill>
              <a:latin typeface="Times New Roman" panose="02020603050405020304" pitchFamily="18" charset="0"/>
              <a:cs typeface="Times New Roman" panose="02020603050405020304" pitchFamily="18" charset="0"/>
            </a:endParaRPr>
          </a:p>
          <a:p>
            <a:pPr marL="514350" indent="-514350">
              <a:buAutoNum type="arabicPeriod"/>
            </a:pPr>
            <a:r>
              <a:rPr lang="en-IN" sz="2800" b="1" dirty="0" smtClean="0">
                <a:solidFill>
                  <a:srgbClr val="002060"/>
                </a:solidFill>
                <a:latin typeface="Times New Roman" panose="02020603050405020304" pitchFamily="18" charset="0"/>
                <a:cs typeface="Times New Roman" panose="02020603050405020304" pitchFamily="18" charset="0"/>
              </a:rPr>
              <a:t>ORTHOPNOEA </a:t>
            </a:r>
            <a:r>
              <a:rPr lang="en-IN" sz="2800" i="1" dirty="0" smtClean="0">
                <a:solidFill>
                  <a:srgbClr val="002060"/>
                </a:solidFill>
                <a:latin typeface="Times New Roman" panose="02020603050405020304" pitchFamily="18" charset="0"/>
                <a:cs typeface="Times New Roman" panose="02020603050405020304" pitchFamily="18" charset="0"/>
              </a:rPr>
              <a:t>-</a:t>
            </a:r>
            <a:r>
              <a:rPr lang="en-IN" sz="2800" dirty="0" smtClean="0">
                <a:solidFill>
                  <a:srgbClr val="002060"/>
                </a:solidFill>
                <a:latin typeface="Times New Roman" panose="02020603050405020304" pitchFamily="18" charset="0"/>
                <a:cs typeface="Times New Roman" panose="02020603050405020304" pitchFamily="18" charset="0"/>
              </a:rPr>
              <a:t>Dyspnea </a:t>
            </a:r>
            <a:r>
              <a:rPr lang="en-IN" sz="2800" dirty="0">
                <a:solidFill>
                  <a:srgbClr val="002060"/>
                </a:solidFill>
                <a:latin typeface="Times New Roman" panose="02020603050405020304" pitchFamily="18" charset="0"/>
                <a:cs typeface="Times New Roman" panose="02020603050405020304" pitchFamily="18" charset="0"/>
              </a:rPr>
              <a:t>when lying down, usually in the supine position </a:t>
            </a:r>
            <a:r>
              <a:rPr lang="en-IN" sz="2800" dirty="0" smtClean="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The patient may use multiple pillows </a:t>
            </a:r>
            <a:r>
              <a:rPr lang="en-IN" sz="2800" dirty="0" smtClean="0">
                <a:solidFill>
                  <a:srgbClr val="002060"/>
                </a:solidFill>
                <a:latin typeface="Times New Roman" panose="02020603050405020304" pitchFamily="18" charset="0"/>
                <a:cs typeface="Times New Roman" panose="02020603050405020304" pitchFamily="18" charset="0"/>
              </a:rPr>
              <a:t>for </a:t>
            </a:r>
            <a:r>
              <a:rPr lang="en-IN" sz="2800" dirty="0">
                <a:solidFill>
                  <a:srgbClr val="002060"/>
                </a:solidFill>
                <a:latin typeface="Times New Roman" panose="02020603050405020304" pitchFamily="18" charset="0"/>
                <a:cs typeface="Times New Roman" panose="02020603050405020304" pitchFamily="18" charset="0"/>
              </a:rPr>
              <a:t>choose to sleep in the sitting position to feel better. The situation is typical of heart </a:t>
            </a:r>
            <a:r>
              <a:rPr lang="en-IN" sz="2800" dirty="0" smtClean="0">
                <a:solidFill>
                  <a:srgbClr val="002060"/>
                </a:solidFill>
                <a:latin typeface="Times New Roman" panose="02020603050405020304" pitchFamily="18" charset="0"/>
                <a:cs typeface="Times New Roman" panose="02020603050405020304" pitchFamily="18" charset="0"/>
              </a:rPr>
              <a:t>failure</a:t>
            </a:r>
          </a:p>
          <a:p>
            <a:endParaRPr lang="en-IN" sz="2800" dirty="0">
              <a:solidFill>
                <a:srgbClr val="002060"/>
              </a:solidFill>
              <a:latin typeface="Times New Roman" panose="02020603050405020304" pitchFamily="18" charset="0"/>
              <a:cs typeface="Times New Roman" panose="02020603050405020304" pitchFamily="18" charset="0"/>
            </a:endParaRPr>
          </a:p>
          <a:p>
            <a:r>
              <a:rPr lang="en-IN" sz="2800" b="1" dirty="0" smtClean="0">
                <a:solidFill>
                  <a:srgbClr val="002060"/>
                </a:solidFill>
                <a:latin typeface="Times New Roman" panose="02020603050405020304" pitchFamily="18" charset="0"/>
                <a:cs typeface="Times New Roman" panose="02020603050405020304" pitchFamily="18" charset="0"/>
              </a:rPr>
              <a:t>2.   NOCTURNAL EPISODES OF DYSPNEA (PAROXYSMAL NOCTURNAL DYSPNEA) </a:t>
            </a:r>
            <a:r>
              <a:rPr lang="en-IN" sz="2800" dirty="0" smtClean="0">
                <a:solidFill>
                  <a:srgbClr val="002060"/>
                </a:solidFill>
                <a:latin typeface="Times New Roman" panose="02020603050405020304" pitchFamily="18" charset="0"/>
                <a:cs typeface="Times New Roman" panose="02020603050405020304" pitchFamily="18" charset="0"/>
              </a:rPr>
              <a:t>may </a:t>
            </a:r>
            <a:r>
              <a:rPr lang="en-IN" sz="2800" dirty="0">
                <a:solidFill>
                  <a:srgbClr val="002060"/>
                </a:solidFill>
                <a:latin typeface="Times New Roman" panose="02020603050405020304" pitchFamily="18" charset="0"/>
                <a:cs typeface="Times New Roman" panose="02020603050405020304" pitchFamily="18" charset="0"/>
              </a:rPr>
              <a:t>also be a sign of heart failure. The patient experiences sudden attacks of shortness of breath, which most often occur at night, and awakens him/her from sleep</a:t>
            </a:r>
            <a:r>
              <a:rPr lang="en-IN" sz="2800" dirty="0" smtClean="0">
                <a:solidFill>
                  <a:srgbClr val="002060"/>
                </a:solidFill>
                <a:latin typeface="Times New Roman" panose="02020603050405020304" pitchFamily="18" charset="0"/>
                <a:cs typeface="Times New Roman" panose="02020603050405020304" pitchFamily="18" charset="0"/>
              </a:rPr>
              <a:t>.</a:t>
            </a:r>
            <a:endParaRPr lang="en-I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3803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30" y="159063"/>
            <a:ext cx="10515600" cy="433365"/>
          </a:xfrm>
        </p:spPr>
        <p:txBody>
          <a:bodyPr>
            <a:normAutofit/>
          </a:bodyPr>
          <a:lstStyle/>
          <a:p>
            <a:r>
              <a:rPr lang="en-IN" sz="2400" dirty="0" smtClean="0">
                <a:latin typeface="Times New Roman" panose="02020603050405020304" pitchFamily="18" charset="0"/>
                <a:cs typeface="Times New Roman" panose="02020603050405020304" pitchFamily="18" charset="0"/>
              </a:rPr>
              <a:t>DYSPNOEA (</a:t>
            </a:r>
            <a:r>
              <a:rPr lang="en-IN" sz="2400" dirty="0" err="1" smtClean="0">
                <a:latin typeface="Times New Roman" panose="02020603050405020304" pitchFamily="18" charset="0"/>
                <a:cs typeface="Times New Roman" panose="02020603050405020304" pitchFamily="18" charset="0"/>
              </a:rPr>
              <a:t>con’t</a:t>
            </a:r>
            <a:r>
              <a:rPr lang="en-IN" sz="2400" dirty="0" smtClean="0">
                <a:latin typeface="Times New Roman" panose="02020603050405020304" pitchFamily="18" charset="0"/>
                <a:cs typeface="Times New Roman" panose="02020603050405020304" pitchFamily="18" charset="0"/>
              </a:rPr>
              <a:t>)</a:t>
            </a:r>
            <a:endParaRPr lang="en-IN" sz="2400" dirty="0"/>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14</a:t>
            </a:fld>
            <a:endParaRPr lang="en-IN"/>
          </a:p>
        </p:txBody>
      </p:sp>
      <p:sp>
        <p:nvSpPr>
          <p:cNvPr id="6" name="Rectangle 5"/>
          <p:cNvSpPr/>
          <p:nvPr/>
        </p:nvSpPr>
        <p:spPr>
          <a:xfrm>
            <a:off x="437882" y="824545"/>
            <a:ext cx="11062951" cy="4401205"/>
          </a:xfrm>
          <a:prstGeom prst="rect">
            <a:avLst/>
          </a:prstGeom>
        </p:spPr>
        <p:txBody>
          <a:bodyPr wrap="square">
            <a:spAutoFit/>
          </a:bodyPr>
          <a:lstStyle/>
          <a:p>
            <a:pPr lvl="0"/>
            <a:r>
              <a:rPr lang="en-IN" sz="2800" b="1" dirty="0" smtClean="0">
                <a:solidFill>
                  <a:srgbClr val="002060"/>
                </a:solidFill>
                <a:latin typeface="Times New Roman" panose="02020603050405020304" pitchFamily="18" charset="0"/>
                <a:cs typeface="Times New Roman" panose="02020603050405020304" pitchFamily="18" charset="0"/>
              </a:rPr>
              <a:t>3. TREPOPNEA</a:t>
            </a:r>
            <a:r>
              <a:rPr lang="en-IN" sz="2800" dirty="0">
                <a:solidFill>
                  <a:srgbClr val="002060"/>
                </a:solidFill>
                <a:latin typeface="Times New Roman" panose="02020603050405020304" pitchFamily="18" charset="0"/>
                <a:cs typeface="Times New Roman" panose="02020603050405020304" pitchFamily="18" charset="0"/>
              </a:rPr>
              <a:t> describes an unusual situation in which the patient experiences shortness of breath while lying on the left or right side</a:t>
            </a:r>
            <a:r>
              <a:rPr lang="en-IN" sz="2800" dirty="0" smtClean="0">
                <a:solidFill>
                  <a:srgbClr val="002060"/>
                </a:solidFill>
                <a:latin typeface="Times New Roman" panose="02020603050405020304" pitchFamily="18" charset="0"/>
                <a:cs typeface="Times New Roman" panose="02020603050405020304" pitchFamily="18" charset="0"/>
              </a:rPr>
              <a:t>.</a:t>
            </a:r>
          </a:p>
          <a:p>
            <a:pPr lvl="0"/>
            <a:r>
              <a:rPr lang="en-IN" sz="2800" dirty="0">
                <a:solidFill>
                  <a:srgbClr val="002060"/>
                </a:solidFill>
                <a:latin typeface="Times New Roman" panose="02020603050405020304" pitchFamily="18" charset="0"/>
                <a:cs typeface="Times New Roman" panose="02020603050405020304" pitchFamily="18" charset="0"/>
              </a:rPr>
              <a:t> </a:t>
            </a:r>
            <a:endParaRPr lang="en-IN" sz="2800" dirty="0" smtClean="0">
              <a:solidFill>
                <a:srgbClr val="002060"/>
              </a:solidFill>
              <a:latin typeface="Times New Roman" panose="02020603050405020304" pitchFamily="18" charset="0"/>
              <a:cs typeface="Times New Roman" panose="02020603050405020304" pitchFamily="18" charset="0"/>
            </a:endParaRPr>
          </a:p>
          <a:p>
            <a:pPr lvl="0"/>
            <a:r>
              <a:rPr lang="en-IN" sz="2800" b="1" dirty="0" smtClean="0">
                <a:solidFill>
                  <a:srgbClr val="002060"/>
                </a:solidFill>
                <a:latin typeface="Times New Roman" panose="02020603050405020304" pitchFamily="18" charset="0"/>
                <a:cs typeface="Times New Roman" panose="02020603050405020304" pitchFamily="18" charset="0"/>
              </a:rPr>
              <a:t>4. </a:t>
            </a:r>
            <a:r>
              <a:rPr lang="en-IN" sz="2800" b="1" dirty="0" err="1" smtClean="0">
                <a:solidFill>
                  <a:srgbClr val="002060"/>
                </a:solidFill>
                <a:latin typeface="Times New Roman" panose="02020603050405020304" pitchFamily="18" charset="0"/>
                <a:cs typeface="Times New Roman" panose="02020603050405020304" pitchFamily="18" charset="0"/>
              </a:rPr>
              <a:t>PLATYPNOEA</a:t>
            </a:r>
            <a:r>
              <a:rPr lang="en-IN" sz="2800" i="1" dirty="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is </a:t>
            </a:r>
            <a:r>
              <a:rPr lang="en-IN" sz="2800" dirty="0" smtClean="0">
                <a:solidFill>
                  <a:srgbClr val="002060"/>
                </a:solidFill>
                <a:latin typeface="Times New Roman" panose="02020603050405020304" pitchFamily="18" charset="0"/>
                <a:cs typeface="Times New Roman" panose="02020603050405020304" pitchFamily="18" charset="0"/>
              </a:rPr>
              <a:t>dyspnoea </a:t>
            </a:r>
            <a:r>
              <a:rPr lang="en-IN" sz="2800" dirty="0">
                <a:solidFill>
                  <a:srgbClr val="002060"/>
                </a:solidFill>
                <a:latin typeface="Times New Roman" panose="02020603050405020304" pitchFamily="18" charset="0"/>
                <a:cs typeface="Times New Roman" panose="02020603050405020304" pitchFamily="18" charset="0"/>
              </a:rPr>
              <a:t>that only occurs in the upright position</a:t>
            </a:r>
            <a:r>
              <a:rPr lang="en-IN" sz="2800" dirty="0" smtClean="0">
                <a:solidFill>
                  <a:srgbClr val="002060"/>
                </a:solidFill>
                <a:latin typeface="Times New Roman" panose="02020603050405020304" pitchFamily="18" charset="0"/>
                <a:cs typeface="Times New Roman" panose="02020603050405020304" pitchFamily="18" charset="0"/>
              </a:rPr>
              <a:t>.</a:t>
            </a:r>
          </a:p>
          <a:p>
            <a:pPr lvl="0"/>
            <a:endParaRPr lang="en-IN" sz="2800" dirty="0">
              <a:solidFill>
                <a:srgbClr val="002060"/>
              </a:solidFill>
              <a:latin typeface="Times New Roman" panose="02020603050405020304" pitchFamily="18" charset="0"/>
              <a:cs typeface="Times New Roman" panose="02020603050405020304" pitchFamily="18" charset="0"/>
            </a:endParaRPr>
          </a:p>
          <a:p>
            <a:pPr lvl="0"/>
            <a:r>
              <a:rPr lang="en-IN" sz="2800" b="1" dirty="0" smtClean="0">
                <a:solidFill>
                  <a:srgbClr val="002060"/>
                </a:solidFill>
                <a:latin typeface="Times New Roman" panose="02020603050405020304" pitchFamily="18" charset="0"/>
                <a:cs typeface="Times New Roman" panose="02020603050405020304" pitchFamily="18" charset="0"/>
              </a:rPr>
              <a:t>5. HYPERPNOEA </a:t>
            </a:r>
            <a:r>
              <a:rPr lang="en-IN" sz="2800" dirty="0" smtClean="0">
                <a:solidFill>
                  <a:srgbClr val="002060"/>
                </a:solidFill>
                <a:latin typeface="Times New Roman" panose="02020603050405020304" pitchFamily="18" charset="0"/>
                <a:cs typeface="Times New Roman" panose="02020603050405020304" pitchFamily="18" charset="0"/>
              </a:rPr>
              <a:t>is increased depth of breathing in proportion to metabolic need.</a:t>
            </a:r>
          </a:p>
          <a:p>
            <a:pPr lvl="0"/>
            <a:endParaRPr lang="en-IN" sz="2800" dirty="0">
              <a:solidFill>
                <a:srgbClr val="002060"/>
              </a:solidFill>
              <a:latin typeface="Times New Roman" panose="02020603050405020304" pitchFamily="18" charset="0"/>
              <a:cs typeface="Times New Roman" panose="02020603050405020304" pitchFamily="18" charset="0"/>
            </a:endParaRPr>
          </a:p>
          <a:p>
            <a:pPr lvl="0"/>
            <a:r>
              <a:rPr lang="en-IN" sz="2800" b="1" dirty="0" smtClean="0">
                <a:solidFill>
                  <a:srgbClr val="002060"/>
                </a:solidFill>
                <a:latin typeface="Times New Roman" panose="02020603050405020304" pitchFamily="18" charset="0"/>
                <a:cs typeface="Times New Roman" panose="02020603050405020304" pitchFamily="18" charset="0"/>
              </a:rPr>
              <a:t>6. HYPERVENTILATION </a:t>
            </a:r>
            <a:r>
              <a:rPr lang="en-IN" sz="2800" dirty="0" smtClean="0">
                <a:solidFill>
                  <a:srgbClr val="002060"/>
                </a:solidFill>
                <a:latin typeface="Times New Roman" panose="02020603050405020304" pitchFamily="18" charset="0"/>
                <a:cs typeface="Times New Roman" panose="02020603050405020304" pitchFamily="18" charset="0"/>
              </a:rPr>
              <a:t>increased depth of breathing out of proportion to metabolic need.</a:t>
            </a:r>
            <a:endParaRPr lang="en-I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8593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15</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2869870790"/>
              </p:ext>
            </p:extLst>
          </p:nvPr>
        </p:nvGraphicFramePr>
        <p:xfrm>
          <a:off x="451006" y="990473"/>
          <a:ext cx="4970999" cy="5125609"/>
        </p:xfrm>
        <a:graphic>
          <a:graphicData uri="http://schemas.openxmlformats.org/drawingml/2006/table">
            <a:tbl>
              <a:tblPr firstRow="1" firstCol="1" bandRow="1">
                <a:tableStyleId>{7E9639D4-E3E2-4D34-9284-5A2195B3D0D7}</a:tableStyleId>
              </a:tblPr>
              <a:tblGrid>
                <a:gridCol w="1077649"/>
                <a:gridCol w="3893350"/>
              </a:tblGrid>
              <a:tr h="230866">
                <a:tc gridSpan="2">
                  <a:txBody>
                    <a:bodyPr/>
                    <a:lstStyle/>
                    <a:p>
                      <a:pPr algn="ctr">
                        <a:lnSpc>
                          <a:spcPct val="107000"/>
                        </a:lnSpc>
                        <a:spcAft>
                          <a:spcPts val="0"/>
                        </a:spcAft>
                      </a:pPr>
                      <a:r>
                        <a:rPr lang="en-IN" sz="2400" dirty="0">
                          <a:effectLst/>
                          <a:latin typeface="Times New Roman" panose="02020603050405020304" pitchFamily="18" charset="0"/>
                          <a:cs typeface="Times New Roman" panose="02020603050405020304" pitchFamily="18" charset="0"/>
                        </a:rPr>
                        <a:t>MRC Dyspnoea Scale</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N"/>
                    </a:p>
                  </a:txBody>
                  <a:tcPr/>
                </a:tc>
              </a:tr>
              <a:tr h="53478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Grade</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Degree of breathlessness related to activity</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478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1</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Not troubled by breathless except on strenuous exercise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674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2</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Short of breath when hurrying on a level or when walking up a slight hill</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9066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3</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Walks slower than most people on the level, stops after a mile or so, or stops after 15 minutes walking at own pace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674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4</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Stops for breath after walking 100 yards, or after a few minutes on level ground</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6745">
                <a:tc>
                  <a:txBody>
                    <a:bodyPr/>
                    <a:lstStyle/>
                    <a:p>
                      <a:pPr algn="ctr">
                        <a:lnSpc>
                          <a:spcPct val="107000"/>
                        </a:lnSpc>
                        <a:spcAft>
                          <a:spcPts val="0"/>
                        </a:spcAft>
                      </a:pPr>
                      <a:r>
                        <a:rPr lang="en-IN" sz="1800" dirty="0">
                          <a:effectLst/>
                          <a:latin typeface="Times New Roman" panose="02020603050405020304" pitchFamily="18" charset="0"/>
                          <a:cs typeface="Times New Roman" panose="02020603050405020304" pitchFamily="18" charset="0"/>
                        </a:rPr>
                        <a:t>5</a:t>
                      </a:r>
                      <a:endParaRPr lang="en-IN"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Too breathless to leave the house, or breathless when dressing/undressing</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78860469"/>
              </p:ext>
            </p:extLst>
          </p:nvPr>
        </p:nvGraphicFramePr>
        <p:xfrm>
          <a:off x="5879204" y="937575"/>
          <a:ext cx="5686023" cy="5178507"/>
        </p:xfrm>
        <a:graphic>
          <a:graphicData uri="http://schemas.openxmlformats.org/drawingml/2006/table">
            <a:tbl>
              <a:tblPr firstRow="1" firstCol="1" bandRow="1">
                <a:tableStyleId>{7E9639D4-E3E2-4D34-9284-5A2195B3D0D7}</a:tableStyleId>
              </a:tblPr>
              <a:tblGrid>
                <a:gridCol w="843567"/>
                <a:gridCol w="4842456"/>
              </a:tblGrid>
              <a:tr h="634486">
                <a:tc gridSpan="2">
                  <a:txBody>
                    <a:bodyPr/>
                    <a:lstStyle/>
                    <a:p>
                      <a:pPr algn="ctr">
                        <a:lnSpc>
                          <a:spcPct val="107000"/>
                        </a:lnSpc>
                        <a:spcAft>
                          <a:spcPts val="0"/>
                        </a:spcAft>
                      </a:pPr>
                      <a:r>
                        <a:rPr lang="en-IN" sz="1800" b="1" dirty="0" err="1">
                          <a:effectLst/>
                          <a:latin typeface="Times New Roman" panose="02020603050405020304" pitchFamily="18" charset="0"/>
                          <a:cs typeface="Times New Roman" panose="02020603050405020304" pitchFamily="18" charset="0"/>
                        </a:rPr>
                        <a:t>mMRC</a:t>
                      </a:r>
                      <a:r>
                        <a:rPr lang="en-IN" sz="1800" b="1" dirty="0">
                          <a:effectLst/>
                          <a:latin typeface="Times New Roman" panose="02020603050405020304" pitchFamily="18" charset="0"/>
                          <a:cs typeface="Times New Roman" panose="02020603050405020304" pitchFamily="18" charset="0"/>
                        </a:rPr>
                        <a:t> Dyspnea Scale</a:t>
                      </a:r>
                    </a:p>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(Modified Medical Research Council)</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r>
              <a:tr h="691705">
                <a:tc>
                  <a:txBody>
                    <a:bodyPr/>
                    <a:lstStyle/>
                    <a:p>
                      <a:pPr algn="ctr">
                        <a:lnSpc>
                          <a:spcPct val="107000"/>
                        </a:lnSpc>
                        <a:spcAft>
                          <a:spcPts val="0"/>
                        </a:spcAft>
                      </a:pPr>
                      <a:r>
                        <a:rPr lang="en-IN" sz="1800" b="1">
                          <a:effectLst/>
                          <a:latin typeface="Times New Roman" panose="02020603050405020304" pitchFamily="18" charset="0"/>
                          <a:cs typeface="Times New Roman" panose="02020603050405020304" pitchFamily="18" charset="0"/>
                        </a:rPr>
                        <a:t>Grade</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Degree of breathlessness related to activity</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4486">
                <a:tc>
                  <a:txBody>
                    <a:bodyPr/>
                    <a:lstStyle/>
                    <a:p>
                      <a:pPr algn="ctr">
                        <a:lnSpc>
                          <a:spcPct val="107000"/>
                        </a:lnSpc>
                        <a:spcAft>
                          <a:spcPts val="0"/>
                        </a:spcAft>
                      </a:pPr>
                      <a:r>
                        <a:rPr lang="en-IN" sz="1800" b="1">
                          <a:effectLst/>
                          <a:latin typeface="Times New Roman" panose="02020603050405020304" pitchFamily="18" charset="0"/>
                          <a:cs typeface="Times New Roman" panose="02020603050405020304" pitchFamily="18" charset="0"/>
                        </a:rPr>
                        <a:t>0</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Dyspnoea only with strenuous exercise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1705">
                <a:tc>
                  <a:txBody>
                    <a:bodyPr/>
                    <a:lstStyle/>
                    <a:p>
                      <a:pPr algn="ctr">
                        <a:lnSpc>
                          <a:spcPct val="107000"/>
                        </a:lnSpc>
                        <a:spcAft>
                          <a:spcPts val="0"/>
                        </a:spcAft>
                      </a:pPr>
                      <a:r>
                        <a:rPr lang="en-IN" sz="1800" b="1">
                          <a:effectLst/>
                          <a:latin typeface="Times New Roman" panose="02020603050405020304" pitchFamily="18" charset="0"/>
                          <a:cs typeface="Times New Roman" panose="02020603050405020304" pitchFamily="18" charset="0"/>
                        </a:rPr>
                        <a:t>+1</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Dyspnoea when hurrying or walking up a slight hill</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0914">
                <a:tc>
                  <a:txBody>
                    <a:bodyPr/>
                    <a:lstStyle/>
                    <a:p>
                      <a:pPr algn="ctr">
                        <a:lnSpc>
                          <a:spcPct val="107000"/>
                        </a:lnSpc>
                        <a:spcAft>
                          <a:spcPts val="0"/>
                        </a:spcAft>
                      </a:pPr>
                      <a:r>
                        <a:rPr lang="en-IN" sz="1800" b="1" dirty="0">
                          <a:effectLst/>
                          <a:latin typeface="Times New Roman" panose="02020603050405020304" pitchFamily="18" charset="0"/>
                          <a:cs typeface="Times New Roman" panose="02020603050405020304" pitchFamily="18" charset="0"/>
                        </a:rPr>
                        <a:t>+2</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Walks slower than people of the same age because of dyspnoea or has to stop for breath when walking at own pace</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1084">
                <a:tc>
                  <a:txBody>
                    <a:bodyPr/>
                    <a:lstStyle/>
                    <a:p>
                      <a:pPr algn="ctr">
                        <a:lnSpc>
                          <a:spcPct val="107000"/>
                        </a:lnSpc>
                        <a:spcAft>
                          <a:spcPts val="0"/>
                        </a:spcAft>
                      </a:pPr>
                      <a:r>
                        <a:rPr lang="en-IN" sz="1800" b="1">
                          <a:effectLst/>
                          <a:latin typeface="Times New Roman" panose="02020603050405020304" pitchFamily="18" charset="0"/>
                          <a:cs typeface="Times New Roman" panose="02020603050405020304" pitchFamily="18" charset="0"/>
                        </a:rPr>
                        <a:t>+3</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800" b="1" dirty="0">
                          <a:effectLst/>
                          <a:latin typeface="Times New Roman" panose="02020603050405020304" pitchFamily="18" charset="0"/>
                          <a:cs typeface="Times New Roman" panose="02020603050405020304" pitchFamily="18" charset="0"/>
                        </a:rPr>
                        <a:t>Stops for breath after walking 100 yards (91 m) or after a few minutes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713">
                <a:tc>
                  <a:txBody>
                    <a:bodyPr/>
                    <a:lstStyle/>
                    <a:p>
                      <a:pPr algn="ctr">
                        <a:lnSpc>
                          <a:spcPct val="107000"/>
                        </a:lnSpc>
                        <a:spcAft>
                          <a:spcPts val="0"/>
                        </a:spcAft>
                      </a:pPr>
                      <a:r>
                        <a:rPr lang="en-IN" sz="1800" b="1">
                          <a:effectLst/>
                          <a:latin typeface="Times New Roman" panose="02020603050405020304" pitchFamily="18" charset="0"/>
                          <a:cs typeface="Times New Roman" panose="02020603050405020304" pitchFamily="18" charset="0"/>
                        </a:rPr>
                        <a:t>+4</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IN" sz="1800" b="1" dirty="0" smtClean="0">
                          <a:effectLst/>
                          <a:latin typeface="Times New Roman" panose="02020603050405020304" pitchFamily="18" charset="0"/>
                          <a:cs typeface="Times New Roman" panose="02020603050405020304" pitchFamily="18" charset="0"/>
                        </a:rPr>
                        <a:t>Too </a:t>
                      </a:r>
                      <a:r>
                        <a:rPr lang="en-IN" sz="1800" b="1" dirty="0">
                          <a:effectLst/>
                          <a:latin typeface="Times New Roman" panose="02020603050405020304" pitchFamily="18" charset="0"/>
                          <a:cs typeface="Times New Roman" panose="02020603050405020304" pitchFamily="18" charset="0"/>
                        </a:rPr>
                        <a:t>dyspnoeic to leave house or breathless when dressing</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453" marR="39453" marT="39453" marB="394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236341" y="177842"/>
            <a:ext cx="2720488" cy="461665"/>
          </a:xfrm>
          <a:prstGeom prst="rect">
            <a:avLst/>
          </a:prstGeom>
        </p:spPr>
        <p:txBody>
          <a:bodyPr wrap="none">
            <a:spAutoFit/>
          </a:bodyPr>
          <a:lstStyle/>
          <a:p>
            <a:r>
              <a:rPr lang="en-IN" sz="2400" dirty="0" smtClean="0">
                <a:solidFill>
                  <a:prstClr val="black"/>
                </a:solidFill>
                <a:latin typeface="Times New Roman" panose="02020603050405020304" pitchFamily="18" charset="0"/>
                <a:ea typeface="+mj-ea"/>
                <a:cs typeface="Times New Roman" panose="02020603050405020304" pitchFamily="18" charset="0"/>
              </a:rPr>
              <a:t>DYSPNOEA (</a:t>
            </a:r>
            <a:r>
              <a:rPr lang="en-IN" sz="2400" dirty="0" err="1" smtClean="0">
                <a:solidFill>
                  <a:prstClr val="black"/>
                </a:solidFill>
                <a:latin typeface="Times New Roman" panose="02020603050405020304" pitchFamily="18" charset="0"/>
                <a:ea typeface="+mj-ea"/>
                <a:cs typeface="Times New Roman" panose="02020603050405020304" pitchFamily="18" charset="0"/>
              </a:rPr>
              <a:t>con’t</a:t>
            </a:r>
            <a:r>
              <a:rPr lang="en-IN" sz="2400" dirty="0" smtClean="0">
                <a:solidFill>
                  <a:prstClr val="black"/>
                </a:solidFill>
                <a:latin typeface="Times New Roman" panose="02020603050405020304" pitchFamily="18" charset="0"/>
                <a:ea typeface="+mj-ea"/>
                <a:cs typeface="Times New Roman" panose="02020603050405020304" pitchFamily="18" charset="0"/>
              </a:rPr>
              <a:t>)</a:t>
            </a:r>
            <a:endParaRPr lang="en-IN" sz="2400" dirty="0"/>
          </a:p>
        </p:txBody>
      </p:sp>
      <p:sp>
        <p:nvSpPr>
          <p:cNvPr id="9" name="Rectangle 8"/>
          <p:cNvSpPr/>
          <p:nvPr/>
        </p:nvSpPr>
        <p:spPr>
          <a:xfrm>
            <a:off x="3593054" y="201604"/>
            <a:ext cx="5129161" cy="584775"/>
          </a:xfrm>
          <a:prstGeom prst="rect">
            <a:avLst/>
          </a:prstGeom>
        </p:spPr>
        <p:txBody>
          <a:bodyPr wrap="none">
            <a:spAutoFit/>
          </a:bodyPr>
          <a:lstStyle/>
          <a:p>
            <a:r>
              <a:rPr lang="en-IN" sz="3200" dirty="0" smtClean="0">
                <a:solidFill>
                  <a:srgbClr val="002060"/>
                </a:solidFill>
                <a:latin typeface="Times New Roman" panose="02020603050405020304" pitchFamily="18" charset="0"/>
                <a:ea typeface="+mj-ea"/>
                <a:cs typeface="Times New Roman" panose="02020603050405020304" pitchFamily="18" charset="0"/>
              </a:rPr>
              <a:t>RESP. DYSPNOEA - SCALE</a:t>
            </a:r>
            <a:endParaRPr lang="en-IN" sz="3200" dirty="0">
              <a:solidFill>
                <a:srgbClr val="002060"/>
              </a:solidFill>
            </a:endParaRPr>
          </a:p>
        </p:txBody>
      </p:sp>
    </p:spTree>
    <p:extLst>
      <p:ext uri="{BB962C8B-B14F-4D97-AF65-F5344CB8AC3E}">
        <p14:creationId xmlns:p14="http://schemas.microsoft.com/office/powerpoint/2010/main" val="12041950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16</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514347714"/>
              </p:ext>
            </p:extLst>
          </p:nvPr>
        </p:nvGraphicFramePr>
        <p:xfrm>
          <a:off x="248992" y="533503"/>
          <a:ext cx="11694016" cy="5862955"/>
        </p:xfrm>
        <a:graphic>
          <a:graphicData uri="http://schemas.openxmlformats.org/drawingml/2006/table">
            <a:tbl>
              <a:tblPr firstRow="1" firstCol="1" bandRow="1">
                <a:tableStyleId>{5940675A-B579-460E-94D1-54222C63F5DA}</a:tableStyleId>
              </a:tblPr>
              <a:tblGrid>
                <a:gridCol w="1296473"/>
                <a:gridCol w="8100811"/>
                <a:gridCol w="2296732"/>
              </a:tblGrid>
              <a:tr h="253382">
                <a:tc>
                  <a:txBody>
                    <a:bodyPr/>
                    <a:lstStyle/>
                    <a:p>
                      <a:pPr>
                        <a:lnSpc>
                          <a:spcPct val="107000"/>
                        </a:lnSpc>
                        <a:spcAft>
                          <a:spcPts val="1800"/>
                        </a:spcAft>
                      </a:pPr>
                      <a:r>
                        <a:rPr lang="en-IN" sz="2400" b="1" dirty="0" err="1">
                          <a:effectLst/>
                          <a:latin typeface="Times New Roman" panose="02020603050405020304" pitchFamily="18" charset="0"/>
                          <a:cs typeface="Times New Roman" panose="02020603050405020304" pitchFamily="18" charset="0"/>
                        </a:rPr>
                        <a:t>NYHA</a:t>
                      </a:r>
                      <a:r>
                        <a:rPr lang="en-IN" sz="2400" b="1" dirty="0">
                          <a:effectLst/>
                          <a:latin typeface="Times New Roman" panose="02020603050405020304" pitchFamily="18" charset="0"/>
                          <a:cs typeface="Times New Roman" panose="02020603050405020304" pitchFamily="18" charset="0"/>
                        </a:rPr>
                        <a:t> Class</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400" b="1" dirty="0" smtClean="0">
                          <a:effectLst/>
                          <a:latin typeface="Times New Roman" panose="02020603050405020304" pitchFamily="18" charset="0"/>
                          <a:cs typeface="Times New Roman" panose="02020603050405020304" pitchFamily="18" charset="0"/>
                        </a:rPr>
                        <a:t>Patients with Cardiac Disease (Description of HF Related Symptoms)</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400" b="1" dirty="0" smtClean="0">
                          <a:effectLst/>
                          <a:latin typeface="Times New Roman" panose="02020603050405020304" pitchFamily="18" charset="0"/>
                          <a:ea typeface="Calibri" panose="020F0502020204030204" pitchFamily="34" charset="0"/>
                          <a:cs typeface="Times New Roman" panose="02020603050405020304" pitchFamily="18" charset="0"/>
                        </a:rPr>
                        <a:t>Old/ other</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r>
              <a:tr h="979330">
                <a:tc>
                  <a:txBody>
                    <a:bodyPr/>
                    <a:lstStyle/>
                    <a:p>
                      <a:pPr>
                        <a:lnSpc>
                          <a:spcPct val="107000"/>
                        </a:lnSpc>
                        <a:spcAft>
                          <a:spcPts val="1800"/>
                        </a:spcAft>
                      </a:pPr>
                      <a:r>
                        <a:rPr lang="en-IN" sz="2000" dirty="0">
                          <a:effectLst/>
                          <a:latin typeface="Times New Roman" panose="02020603050405020304" pitchFamily="18" charset="0"/>
                          <a:cs typeface="Times New Roman" panose="02020603050405020304" pitchFamily="18" charset="0"/>
                        </a:rPr>
                        <a:t>Class I (Mild)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000" dirty="0">
                          <a:effectLst/>
                          <a:latin typeface="Times New Roman" panose="02020603050405020304" pitchFamily="18" charset="0"/>
                          <a:cs typeface="Times New Roman" panose="02020603050405020304" pitchFamily="18" charset="0"/>
                        </a:rPr>
                        <a:t>Patients with cardiac disease but without resulting in limitation of physical activity. Ordinary physical activity does not cause undue fatigue, palpitation (rapid or pounding heart beat), </a:t>
                      </a:r>
                      <a:r>
                        <a:rPr lang="en-IN" sz="2000" dirty="0" err="1">
                          <a:effectLst/>
                          <a:latin typeface="Times New Roman" panose="02020603050405020304" pitchFamily="18" charset="0"/>
                          <a:cs typeface="Times New Roman" panose="02020603050405020304" pitchFamily="18" charset="0"/>
                        </a:rPr>
                        <a:t>dyspnea</a:t>
                      </a:r>
                      <a:r>
                        <a:rPr lang="en-IN" sz="2000" dirty="0">
                          <a:effectLst/>
                          <a:latin typeface="Times New Roman" panose="02020603050405020304" pitchFamily="18" charset="0"/>
                          <a:cs typeface="Times New Roman" panose="02020603050405020304" pitchFamily="18" charset="0"/>
                        </a:rPr>
                        <a:t> (shortness of breath), or </a:t>
                      </a:r>
                      <a:r>
                        <a:rPr lang="en-IN" sz="2000" dirty="0" err="1">
                          <a:effectLst/>
                          <a:latin typeface="Times New Roman" panose="02020603050405020304" pitchFamily="18" charset="0"/>
                          <a:cs typeface="Times New Roman" panose="02020603050405020304" pitchFamily="18" charset="0"/>
                        </a:rPr>
                        <a:t>anginal</a:t>
                      </a:r>
                      <a:r>
                        <a:rPr lang="en-IN" sz="2000" dirty="0">
                          <a:effectLst/>
                          <a:latin typeface="Times New Roman" panose="02020603050405020304" pitchFamily="18" charset="0"/>
                          <a:cs typeface="Times New Roman" panose="02020603050405020304" pitchFamily="18" charset="0"/>
                        </a:rPr>
                        <a:t> pain (chest pain).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marL="0" marR="0" lvl="0" indent="0" algn="l" defTabSz="914400" rtl="0" eaLnBrk="1" fontAlgn="auto" latinLnBrk="0" hangingPunct="1">
                        <a:lnSpc>
                          <a:spcPct val="107000"/>
                        </a:lnSpc>
                        <a:spcBef>
                          <a:spcPts val="0"/>
                        </a:spcBef>
                        <a:spcAft>
                          <a:spcPts val="1800"/>
                        </a:spcAft>
                        <a:buClrTx/>
                        <a:buSzTx/>
                        <a:buFontTx/>
                        <a:buNone/>
                        <a:tabLst/>
                        <a:defRPr/>
                      </a:pPr>
                      <a:r>
                        <a:rPr lang="en-IN" sz="2000" dirty="0" smtClean="0">
                          <a:effectLst/>
                          <a:latin typeface="Times New Roman" panose="02020603050405020304" pitchFamily="18" charset="0"/>
                          <a:ea typeface="Calibri" panose="020F0502020204030204" pitchFamily="34" charset="0"/>
                          <a:cs typeface="Times New Roman" panose="02020603050405020304" pitchFamily="18" charset="0"/>
                        </a:rPr>
                        <a:t>Dyspnoea on unaccustomed work</a:t>
                      </a:r>
                    </a:p>
                    <a:p>
                      <a:pPr>
                        <a:lnSpc>
                          <a:spcPct val="107000"/>
                        </a:lnSpc>
                        <a:spcAft>
                          <a:spcPts val="1800"/>
                        </a:spcAft>
                      </a:pP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r>
              <a:tr h="669091">
                <a:tc>
                  <a:txBody>
                    <a:bodyPr/>
                    <a:lstStyle/>
                    <a:p>
                      <a:pPr>
                        <a:lnSpc>
                          <a:spcPct val="107000"/>
                        </a:lnSpc>
                        <a:spcAft>
                          <a:spcPts val="1800"/>
                        </a:spcAft>
                      </a:pPr>
                      <a:r>
                        <a:rPr lang="en-IN" sz="2000">
                          <a:effectLst/>
                          <a:latin typeface="Times New Roman" panose="02020603050405020304" pitchFamily="18" charset="0"/>
                          <a:cs typeface="Times New Roman" panose="02020603050405020304" pitchFamily="18" charset="0"/>
                        </a:rPr>
                        <a:t>Class II (Mild)</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000" dirty="0">
                          <a:effectLst/>
                          <a:latin typeface="Times New Roman" panose="02020603050405020304" pitchFamily="18" charset="0"/>
                          <a:cs typeface="Times New Roman" panose="02020603050405020304" pitchFamily="18" charset="0"/>
                        </a:rPr>
                        <a:t>Patients with cardiac disease resulting in slight limitation of physical activity. They are comfortable at rest. Ordinary physical activity results in fatigue, palpitation, </a:t>
                      </a:r>
                      <a:r>
                        <a:rPr lang="en-IN" sz="2000" dirty="0" err="1">
                          <a:effectLst/>
                          <a:latin typeface="Times New Roman" panose="02020603050405020304" pitchFamily="18" charset="0"/>
                          <a:cs typeface="Times New Roman" panose="02020603050405020304" pitchFamily="18" charset="0"/>
                        </a:rPr>
                        <a:t>dyspnea</a:t>
                      </a:r>
                      <a:r>
                        <a:rPr lang="en-IN" sz="2000" dirty="0">
                          <a:effectLst/>
                          <a:latin typeface="Times New Roman" panose="02020603050405020304" pitchFamily="18" charset="0"/>
                          <a:cs typeface="Times New Roman" panose="02020603050405020304" pitchFamily="18" charset="0"/>
                        </a:rPr>
                        <a:t>, or </a:t>
                      </a:r>
                      <a:r>
                        <a:rPr lang="en-IN" sz="2000" dirty="0" err="1">
                          <a:effectLst/>
                          <a:latin typeface="Times New Roman" panose="02020603050405020304" pitchFamily="18" charset="0"/>
                          <a:cs typeface="Times New Roman" panose="02020603050405020304" pitchFamily="18" charset="0"/>
                        </a:rPr>
                        <a:t>anginal</a:t>
                      </a:r>
                      <a:r>
                        <a:rPr lang="en-IN" sz="2000" dirty="0">
                          <a:effectLst/>
                          <a:latin typeface="Times New Roman" panose="02020603050405020304" pitchFamily="18" charset="0"/>
                          <a:cs typeface="Times New Roman" panose="02020603050405020304" pitchFamily="18" charset="0"/>
                        </a:rPr>
                        <a:t> pain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marL="0" marR="0" lvl="0" indent="0" algn="l" defTabSz="914400" rtl="0" eaLnBrk="1" fontAlgn="auto" latinLnBrk="0" hangingPunct="1">
                        <a:lnSpc>
                          <a:spcPct val="107000"/>
                        </a:lnSpc>
                        <a:spcBef>
                          <a:spcPts val="0"/>
                        </a:spcBef>
                        <a:spcAft>
                          <a:spcPts val="1800"/>
                        </a:spcAft>
                        <a:buClrTx/>
                        <a:buSzTx/>
                        <a:buFontTx/>
                        <a:buNone/>
                        <a:tabLst/>
                        <a:defRPr/>
                      </a:pPr>
                      <a:r>
                        <a:rPr lang="en-IN" sz="2000" dirty="0" smtClean="0">
                          <a:effectLst/>
                          <a:latin typeface="Times New Roman" panose="02020603050405020304" pitchFamily="18" charset="0"/>
                          <a:ea typeface="Calibri" panose="020F0502020204030204" pitchFamily="34" charset="0"/>
                          <a:cs typeface="Times New Roman" panose="02020603050405020304" pitchFamily="18" charset="0"/>
                        </a:rPr>
                        <a:t>Dyspnoea on accustomed work</a:t>
                      </a:r>
                    </a:p>
                    <a:p>
                      <a:pPr>
                        <a:lnSpc>
                          <a:spcPct val="107000"/>
                        </a:lnSpc>
                        <a:spcAft>
                          <a:spcPts val="1800"/>
                        </a:spcAft>
                      </a:pP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r>
              <a:tr h="669091">
                <a:tc>
                  <a:txBody>
                    <a:bodyPr/>
                    <a:lstStyle/>
                    <a:p>
                      <a:pPr>
                        <a:lnSpc>
                          <a:spcPct val="107000"/>
                        </a:lnSpc>
                        <a:spcAft>
                          <a:spcPts val="1800"/>
                        </a:spcAft>
                      </a:pPr>
                      <a:r>
                        <a:rPr lang="en-IN" sz="2000">
                          <a:effectLst/>
                          <a:latin typeface="Times New Roman" panose="02020603050405020304" pitchFamily="18" charset="0"/>
                          <a:cs typeface="Times New Roman" panose="02020603050405020304" pitchFamily="18" charset="0"/>
                        </a:rPr>
                        <a:t>Class III (Moderate)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000" dirty="0">
                          <a:effectLst/>
                          <a:latin typeface="Times New Roman" panose="02020603050405020304" pitchFamily="18" charset="0"/>
                          <a:cs typeface="Times New Roman" panose="02020603050405020304" pitchFamily="18" charset="0"/>
                        </a:rPr>
                        <a:t>Patients with cardiac disease resulting in marked limitation of physical activity. They are comfortable at rest. Less than ordinary activity causes fatigue, palpitation, </a:t>
                      </a:r>
                      <a:r>
                        <a:rPr lang="en-IN" sz="2000" dirty="0" err="1">
                          <a:effectLst/>
                          <a:latin typeface="Times New Roman" panose="02020603050405020304" pitchFamily="18" charset="0"/>
                          <a:cs typeface="Times New Roman" panose="02020603050405020304" pitchFamily="18" charset="0"/>
                        </a:rPr>
                        <a:t>dyspnea</a:t>
                      </a:r>
                      <a:r>
                        <a:rPr lang="en-IN" sz="2000" dirty="0">
                          <a:effectLst/>
                          <a:latin typeface="Times New Roman" panose="02020603050405020304" pitchFamily="18" charset="0"/>
                          <a:cs typeface="Times New Roman" panose="02020603050405020304" pitchFamily="18" charset="0"/>
                        </a:rPr>
                        <a:t>, or </a:t>
                      </a:r>
                      <a:r>
                        <a:rPr lang="en-IN" sz="2000" dirty="0" err="1">
                          <a:effectLst/>
                          <a:latin typeface="Times New Roman" panose="02020603050405020304" pitchFamily="18" charset="0"/>
                          <a:cs typeface="Times New Roman" panose="02020603050405020304" pitchFamily="18" charset="0"/>
                        </a:rPr>
                        <a:t>anginal</a:t>
                      </a:r>
                      <a:r>
                        <a:rPr lang="en-IN" sz="2000" dirty="0">
                          <a:effectLst/>
                          <a:latin typeface="Times New Roman" panose="02020603050405020304" pitchFamily="18" charset="0"/>
                          <a:cs typeface="Times New Roman" panose="02020603050405020304" pitchFamily="18" charset="0"/>
                        </a:rPr>
                        <a:t> pain.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marL="0" marR="0" lvl="0" indent="0" algn="l" defTabSz="914400" rtl="0" eaLnBrk="1" fontAlgn="auto" latinLnBrk="0" hangingPunct="1">
                        <a:lnSpc>
                          <a:spcPct val="107000"/>
                        </a:lnSpc>
                        <a:spcBef>
                          <a:spcPts val="0"/>
                        </a:spcBef>
                        <a:spcAft>
                          <a:spcPts val="1800"/>
                        </a:spcAft>
                        <a:buClrTx/>
                        <a:buSzTx/>
                        <a:buFontTx/>
                        <a:buNone/>
                        <a:tabLst/>
                        <a:defRPr/>
                      </a:pPr>
                      <a:r>
                        <a:rPr lang="en-IN" sz="2000" dirty="0" smtClean="0">
                          <a:effectLst/>
                          <a:latin typeface="Times New Roman" panose="02020603050405020304" pitchFamily="18" charset="0"/>
                          <a:ea typeface="Calibri" panose="020F0502020204030204" pitchFamily="34" charset="0"/>
                          <a:cs typeface="Times New Roman" panose="02020603050405020304" pitchFamily="18" charset="0"/>
                        </a:rPr>
                        <a:t>Dyspnoea on</a:t>
                      </a:r>
                      <a:r>
                        <a:rPr lang="en-IN"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daily routine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r>
              <a:tr h="669091">
                <a:tc>
                  <a:txBody>
                    <a:bodyPr/>
                    <a:lstStyle/>
                    <a:p>
                      <a:pPr>
                        <a:lnSpc>
                          <a:spcPct val="107000"/>
                        </a:lnSpc>
                        <a:spcAft>
                          <a:spcPts val="1800"/>
                        </a:spcAft>
                      </a:pPr>
                      <a:r>
                        <a:rPr lang="en-IN" sz="2000">
                          <a:effectLst/>
                          <a:latin typeface="Times New Roman" panose="02020603050405020304" pitchFamily="18" charset="0"/>
                          <a:cs typeface="Times New Roman" panose="02020603050405020304" pitchFamily="18" charset="0"/>
                        </a:rPr>
                        <a:t>Class IV (Severe)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000" dirty="0">
                          <a:effectLst/>
                          <a:latin typeface="Times New Roman" panose="02020603050405020304" pitchFamily="18" charset="0"/>
                          <a:cs typeface="Times New Roman" panose="02020603050405020304" pitchFamily="18" charset="0"/>
                        </a:rPr>
                        <a:t>Patients with cardiac disease resulting in the inability to carry on any physical activity without discomfort. Symptoms of heart failure or the </a:t>
                      </a:r>
                      <a:r>
                        <a:rPr lang="en-IN" sz="2000" dirty="0" err="1">
                          <a:effectLst/>
                          <a:latin typeface="Times New Roman" panose="02020603050405020304" pitchFamily="18" charset="0"/>
                          <a:cs typeface="Times New Roman" panose="02020603050405020304" pitchFamily="18" charset="0"/>
                        </a:rPr>
                        <a:t>anginal</a:t>
                      </a:r>
                      <a:r>
                        <a:rPr lang="en-IN" sz="2000" dirty="0">
                          <a:effectLst/>
                          <a:latin typeface="Times New Roman" panose="02020603050405020304" pitchFamily="18" charset="0"/>
                          <a:cs typeface="Times New Roman" panose="02020603050405020304" pitchFamily="18" charset="0"/>
                        </a:rPr>
                        <a:t> syndrome may be present even at rest. If any physical activity is undertaken, discomfort is increased.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c>
                  <a:txBody>
                    <a:bodyPr/>
                    <a:lstStyle/>
                    <a:p>
                      <a:pPr>
                        <a:lnSpc>
                          <a:spcPct val="107000"/>
                        </a:lnSpc>
                        <a:spcAft>
                          <a:spcPts val="1800"/>
                        </a:spcAft>
                      </a:pPr>
                      <a:r>
                        <a:rPr lang="en-IN" sz="2000" dirty="0" smtClean="0">
                          <a:effectLst/>
                          <a:latin typeface="Times New Roman" panose="02020603050405020304" pitchFamily="18" charset="0"/>
                          <a:ea typeface="Calibri" panose="020F0502020204030204" pitchFamily="34" charset="0"/>
                          <a:cs typeface="Times New Roman" panose="02020603050405020304" pitchFamily="18" charset="0"/>
                        </a:rPr>
                        <a:t>Dyspnoea even at rest</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6200" marR="76200" marT="28575" marB="28575" anchor="ctr"/>
                </a:tc>
              </a:tr>
            </a:tbl>
          </a:graphicData>
        </a:graphic>
      </p:graphicFrame>
      <p:sp>
        <p:nvSpPr>
          <p:cNvPr id="8" name="Rectangle 7"/>
          <p:cNvSpPr/>
          <p:nvPr/>
        </p:nvSpPr>
        <p:spPr>
          <a:xfrm>
            <a:off x="0" y="108831"/>
            <a:ext cx="6571917" cy="415498"/>
          </a:xfrm>
          <a:prstGeom prst="rect">
            <a:avLst/>
          </a:prstGeom>
        </p:spPr>
        <p:txBody>
          <a:bodyPr wrap="square">
            <a:spAutoFit/>
          </a:bodyPr>
          <a:lstStyle/>
          <a:p>
            <a:pPr lvl="0" eaLnBrk="0" fontAlgn="base" hangingPunct="0">
              <a:spcBef>
                <a:spcPct val="0"/>
              </a:spcBef>
              <a:spcAft>
                <a:spcPct val="0"/>
              </a:spcAft>
            </a:pPr>
            <a:r>
              <a:rPr lang="en-US" altLang="en-US" sz="2100" b="1" dirty="0">
                <a:latin typeface="Times New Roman" panose="02020603050405020304" pitchFamily="18" charset="0"/>
                <a:ea typeface="Times New Roman" panose="02020603050405020304" pitchFamily="18" charset="0"/>
                <a:cs typeface="Times New Roman" panose="02020603050405020304" pitchFamily="18" charset="0"/>
              </a:rPr>
              <a:t>NYHA Functional Classification</a:t>
            </a:r>
            <a:endParaRPr lang="en-US" altLang="en-US" sz="1100" b="1" dirty="0">
              <a:latin typeface="Times New Roman" panose="02020603050405020304" pitchFamily="18" charset="0"/>
              <a:cs typeface="Times New Roman" panose="02020603050405020304" pitchFamily="18" charset="0"/>
            </a:endParaRPr>
          </a:p>
        </p:txBody>
      </p:sp>
      <p:sp>
        <p:nvSpPr>
          <p:cNvPr id="9" name="Rectangle 8"/>
          <p:cNvSpPr/>
          <p:nvPr/>
        </p:nvSpPr>
        <p:spPr>
          <a:xfrm>
            <a:off x="9471512" y="0"/>
            <a:ext cx="2720488" cy="461665"/>
          </a:xfrm>
          <a:prstGeom prst="rect">
            <a:avLst/>
          </a:prstGeom>
        </p:spPr>
        <p:txBody>
          <a:bodyPr wrap="none">
            <a:spAutoFit/>
          </a:bodyPr>
          <a:lstStyle/>
          <a:p>
            <a:pPr lvl="0"/>
            <a:r>
              <a:rPr lang="en-IN" sz="2400" dirty="0">
                <a:solidFill>
                  <a:prstClr val="black"/>
                </a:solidFill>
                <a:latin typeface="Times New Roman" panose="02020603050405020304" pitchFamily="18" charset="0"/>
                <a:cs typeface="Times New Roman" panose="02020603050405020304" pitchFamily="18" charset="0"/>
              </a:rPr>
              <a:t>DYSPNOEA (</a:t>
            </a:r>
            <a:r>
              <a:rPr lang="en-IN" sz="2400" dirty="0" err="1">
                <a:solidFill>
                  <a:prstClr val="black"/>
                </a:solidFill>
                <a:latin typeface="Times New Roman" panose="02020603050405020304" pitchFamily="18" charset="0"/>
                <a:cs typeface="Times New Roman" panose="02020603050405020304" pitchFamily="18" charset="0"/>
              </a:rPr>
              <a:t>con’t</a:t>
            </a:r>
            <a:r>
              <a:rPr lang="en-IN" sz="2400" dirty="0">
                <a:solidFill>
                  <a:prstClr val="black"/>
                </a:solidFill>
                <a:latin typeface="Times New Roman" panose="02020603050405020304" pitchFamily="18" charset="0"/>
                <a:cs typeface="Times New Roman" panose="02020603050405020304" pitchFamily="18" charset="0"/>
              </a:rPr>
              <a:t>)</a:t>
            </a:r>
            <a:endParaRPr lang="en-IN" sz="2400" dirty="0">
              <a:solidFill>
                <a:prstClr val="black"/>
              </a:solidFill>
            </a:endParaRPr>
          </a:p>
        </p:txBody>
      </p:sp>
    </p:spTree>
    <p:extLst>
      <p:ext uri="{BB962C8B-B14F-4D97-AF65-F5344CB8AC3E}">
        <p14:creationId xmlns:p14="http://schemas.microsoft.com/office/powerpoint/2010/main" val="42383438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635321" cy="639427"/>
          </a:xfrm>
        </p:spPr>
        <p:txBody>
          <a:bodyPr/>
          <a:lstStyle/>
          <a:p>
            <a:pPr lvl="0">
              <a:lnSpc>
                <a:spcPct val="100000"/>
              </a:lnSpc>
              <a:spcBef>
                <a:spcPts val="0"/>
              </a:spcBef>
            </a:pPr>
            <a:r>
              <a:rPr lang="en-IN" sz="2400" dirty="0">
                <a:solidFill>
                  <a:prstClr val="black"/>
                </a:solidFill>
                <a:latin typeface="Times New Roman" panose="02020603050405020304" pitchFamily="18" charset="0"/>
                <a:ea typeface="+mn-ea"/>
                <a:cs typeface="Times New Roman" panose="02020603050405020304" pitchFamily="18" charset="0"/>
              </a:rPr>
              <a:t>DYSPNOEA (</a:t>
            </a:r>
            <a:r>
              <a:rPr lang="en-IN" sz="2400" dirty="0" err="1">
                <a:solidFill>
                  <a:prstClr val="black"/>
                </a:solidFill>
                <a:latin typeface="Times New Roman" panose="02020603050405020304" pitchFamily="18" charset="0"/>
                <a:ea typeface="+mn-ea"/>
                <a:cs typeface="Times New Roman" panose="02020603050405020304" pitchFamily="18" charset="0"/>
              </a:rPr>
              <a:t>con’t</a:t>
            </a:r>
            <a:r>
              <a:rPr lang="en-IN" sz="2400" dirty="0" smtClean="0">
                <a:solidFill>
                  <a:prstClr val="black"/>
                </a:solidFill>
                <a:latin typeface="Times New Roman" panose="02020603050405020304" pitchFamily="18" charset="0"/>
                <a:ea typeface="+mn-ea"/>
                <a:cs typeface="Times New Roman" panose="02020603050405020304" pitchFamily="18" charset="0"/>
              </a:rPr>
              <a:t>)</a:t>
            </a:r>
            <a:endParaRPr lang="en-IN" dirty="0"/>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17</a:t>
            </a:fld>
            <a:endParaRPr lang="en-I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170" y="0"/>
            <a:ext cx="5084939" cy="6156101"/>
          </a:xfrm>
          <a:prstGeom prst="rect">
            <a:avLst/>
          </a:prstGeom>
        </p:spPr>
      </p:pic>
      <p:sp>
        <p:nvSpPr>
          <p:cNvPr id="7" name="Rectangle 6"/>
          <p:cNvSpPr/>
          <p:nvPr/>
        </p:nvSpPr>
        <p:spPr>
          <a:xfrm>
            <a:off x="253285" y="1877721"/>
            <a:ext cx="6096000" cy="3477875"/>
          </a:xfrm>
          <a:prstGeom prst="rect">
            <a:avLst/>
          </a:prstGeom>
        </p:spPr>
        <p:txBody>
          <a:bodyPr>
            <a:spAutoFit/>
          </a:bodyPr>
          <a:lstStyle/>
          <a:p>
            <a:r>
              <a:rPr lang="en-IN" sz="2400" dirty="0">
                <a:latin typeface="Times New Roman" panose="02020603050405020304" pitchFamily="18" charset="0"/>
                <a:cs typeface="Times New Roman" panose="02020603050405020304" pitchFamily="18" charset="0"/>
              </a:rPr>
              <a:t>The scale allows individuals to subjectively rate their level of exertion during exercise or exercise testing (American College of Sports Medicine, 2010). Developed by Gunnar Borg, it is often also referred to as the Borg </a:t>
            </a:r>
            <a:r>
              <a:rPr lang="en-IN" sz="2400" dirty="0" smtClean="0">
                <a:latin typeface="Times New Roman" panose="02020603050405020304" pitchFamily="18" charset="0"/>
                <a:cs typeface="Times New Roman" panose="02020603050405020304" pitchFamily="18" charset="0"/>
              </a:rPr>
              <a:t>Scale</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The </a:t>
            </a:r>
            <a:r>
              <a:rPr lang="en-IN" sz="2800" b="1" dirty="0">
                <a:latin typeface="Times New Roman" panose="02020603050405020304" pitchFamily="18" charset="0"/>
                <a:cs typeface="Times New Roman" panose="02020603050405020304" pitchFamily="18" charset="0"/>
              </a:rPr>
              <a:t>Modified Borg Dyspnoea </a:t>
            </a:r>
            <a:r>
              <a:rPr lang="en-IN" sz="2400" dirty="0">
                <a:latin typeface="Times New Roman" panose="02020603050405020304" pitchFamily="18" charset="0"/>
                <a:cs typeface="Times New Roman" panose="02020603050405020304" pitchFamily="18" charset="0"/>
              </a:rPr>
              <a:t>Scale is most commonly used to assess symptoms of breathlessness.</a:t>
            </a:r>
          </a:p>
        </p:txBody>
      </p:sp>
    </p:spTree>
    <p:extLst>
      <p:ext uri="{BB962C8B-B14F-4D97-AF65-F5344CB8AC3E}">
        <p14:creationId xmlns:p14="http://schemas.microsoft.com/office/powerpoint/2010/main" val="1374157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03821"/>
          </a:xfrm>
        </p:spPr>
        <p:txBody>
          <a:bodyPr/>
          <a:lstStyle/>
          <a:p>
            <a:r>
              <a:rPr lang="en-IN" b="1" dirty="0" smtClean="0">
                <a:solidFill>
                  <a:srgbClr val="002060"/>
                </a:solidFill>
                <a:latin typeface="Times New Roman" panose="02020603050405020304" pitchFamily="18" charset="0"/>
                <a:cs typeface="Times New Roman" panose="02020603050405020304" pitchFamily="18" charset="0"/>
              </a:rPr>
              <a:t>4. Hemoptysis</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18</a:t>
            </a:fld>
            <a:endParaRPr lang="en-IN"/>
          </a:p>
        </p:txBody>
      </p:sp>
      <p:sp>
        <p:nvSpPr>
          <p:cNvPr id="6" name="Rectangle 5"/>
          <p:cNvSpPr/>
          <p:nvPr/>
        </p:nvSpPr>
        <p:spPr>
          <a:xfrm>
            <a:off x="0" y="884127"/>
            <a:ext cx="12003110" cy="1569660"/>
          </a:xfrm>
          <a:prstGeom prst="rect">
            <a:avLst/>
          </a:prstGeom>
        </p:spPr>
        <p:txBody>
          <a:bodyPr wrap="square">
            <a:spAutoFit/>
          </a:bodyPr>
          <a:lstStyle/>
          <a:p>
            <a:r>
              <a:rPr lang="en-IN" sz="3200" b="1" dirty="0">
                <a:solidFill>
                  <a:srgbClr val="002060"/>
                </a:solidFill>
                <a:latin typeface="Times New Roman" panose="02020603050405020304" pitchFamily="18" charset="0"/>
                <a:cs typeface="Times New Roman" panose="02020603050405020304" pitchFamily="18" charset="0"/>
              </a:rPr>
              <a:t>Definition:</a:t>
            </a:r>
            <a:r>
              <a:rPr lang="en-IN" sz="3200" dirty="0">
                <a:solidFill>
                  <a:srgbClr val="002060"/>
                </a:solidFill>
                <a:latin typeface="Times New Roman" panose="02020603050405020304" pitchFamily="18" charset="0"/>
                <a:cs typeface="Times New Roman" panose="02020603050405020304" pitchFamily="18" charset="0"/>
              </a:rPr>
              <a:t> </a:t>
            </a:r>
            <a:br>
              <a:rPr lang="en-IN" sz="3200" dirty="0">
                <a:solidFill>
                  <a:srgbClr val="002060"/>
                </a:solidFill>
                <a:latin typeface="Times New Roman" panose="02020603050405020304" pitchFamily="18" charset="0"/>
                <a:cs typeface="Times New Roman" panose="02020603050405020304" pitchFamily="18" charset="0"/>
              </a:rPr>
            </a:br>
            <a:r>
              <a:rPr lang="en-IN" sz="3200" dirty="0">
                <a:solidFill>
                  <a:srgbClr val="002060"/>
                </a:solidFill>
                <a:latin typeface="Times New Roman" panose="02020603050405020304" pitchFamily="18" charset="0"/>
                <a:cs typeface="Times New Roman" panose="02020603050405020304" pitchFamily="18" charset="0"/>
              </a:rPr>
              <a:t>Hemoptysis is defined as the spitting of blood derived from the lungs or bronchial tubes as a result of pulmonary or bronchial </a:t>
            </a:r>
            <a:r>
              <a:rPr lang="en-IN" sz="3200" dirty="0" err="1">
                <a:solidFill>
                  <a:srgbClr val="002060"/>
                </a:solidFill>
                <a:latin typeface="Times New Roman" panose="02020603050405020304" pitchFamily="18" charset="0"/>
                <a:cs typeface="Times New Roman" panose="02020603050405020304" pitchFamily="18" charset="0"/>
              </a:rPr>
              <a:t>hemorrhage</a:t>
            </a:r>
            <a:r>
              <a:rPr lang="en-IN" sz="3200" dirty="0">
                <a:solidFill>
                  <a:srgbClr val="00206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940158" y="2634093"/>
            <a:ext cx="11251842" cy="3539430"/>
          </a:xfrm>
          <a:prstGeom prst="rect">
            <a:avLst/>
          </a:prstGeom>
        </p:spPr>
        <p:txBody>
          <a:bodyPr wrap="square">
            <a:spAutoFit/>
          </a:bodyPr>
          <a:lstStyle/>
          <a:p>
            <a:r>
              <a:rPr lang="en-IN" sz="2800" b="1" dirty="0" smtClean="0">
                <a:solidFill>
                  <a:srgbClr val="002060"/>
                </a:solidFill>
                <a:latin typeface="Times New Roman" panose="02020603050405020304" pitchFamily="18" charset="0"/>
                <a:cs typeface="Times New Roman" panose="02020603050405020304" pitchFamily="18" charset="0"/>
              </a:rPr>
              <a:t>Types:</a:t>
            </a:r>
            <a:r>
              <a:rPr lang="en-IN" sz="2800" dirty="0">
                <a:solidFill>
                  <a:srgbClr val="002060"/>
                </a:solidFill>
                <a:latin typeface="Times New Roman" panose="02020603050405020304" pitchFamily="18" charset="0"/>
                <a:cs typeface="Times New Roman" panose="02020603050405020304" pitchFamily="18" charset="0"/>
              </a:rPr>
              <a:t/>
            </a:r>
            <a:br>
              <a:rPr lang="en-IN" sz="2800" dirty="0">
                <a:solidFill>
                  <a:srgbClr val="002060"/>
                </a:solidFill>
                <a:latin typeface="Times New Roman" panose="02020603050405020304" pitchFamily="18" charset="0"/>
                <a:cs typeface="Times New Roman" panose="02020603050405020304" pitchFamily="18" charset="0"/>
              </a:rPr>
            </a:br>
            <a:r>
              <a:rPr lang="en-IN" sz="2800" b="1" dirty="0">
                <a:solidFill>
                  <a:srgbClr val="002060"/>
                </a:solidFill>
                <a:latin typeface="Times New Roman" panose="02020603050405020304" pitchFamily="18" charset="0"/>
                <a:cs typeface="Times New Roman" panose="02020603050405020304" pitchFamily="18" charset="0"/>
              </a:rPr>
              <a:t>Frank </a:t>
            </a:r>
            <a:r>
              <a:rPr lang="en-IN" sz="2800" b="1" dirty="0" err="1">
                <a:solidFill>
                  <a:srgbClr val="002060"/>
                </a:solidFill>
                <a:latin typeface="Times New Roman" panose="02020603050405020304" pitchFamily="18" charset="0"/>
                <a:cs typeface="Times New Roman" panose="02020603050405020304" pitchFamily="18" charset="0"/>
              </a:rPr>
              <a:t>hemoptysis</a:t>
            </a:r>
            <a:r>
              <a:rPr lang="en-IN" sz="2800" b="1" dirty="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it is expectoration of blood </a:t>
            </a:r>
            <a:r>
              <a:rPr lang="en-IN" sz="2800" dirty="0" smtClean="0">
                <a:solidFill>
                  <a:srgbClr val="002060"/>
                </a:solidFill>
                <a:latin typeface="Times New Roman" panose="02020603050405020304" pitchFamily="18" charset="0"/>
                <a:cs typeface="Times New Roman" panose="02020603050405020304" pitchFamily="18" charset="0"/>
              </a:rPr>
              <a:t>only ( Pure Blood).</a:t>
            </a:r>
            <a:r>
              <a:rPr lang="en-IN" sz="2800" dirty="0">
                <a:solidFill>
                  <a:srgbClr val="002060"/>
                </a:solidFill>
                <a:latin typeface="Times New Roman" panose="02020603050405020304" pitchFamily="18" charset="0"/>
                <a:cs typeface="Times New Roman" panose="02020603050405020304" pitchFamily="18" charset="0"/>
              </a:rPr>
              <a:t> </a:t>
            </a:r>
          </a:p>
          <a:p>
            <a:r>
              <a:rPr lang="en-IN" sz="2800" b="1" dirty="0">
                <a:solidFill>
                  <a:srgbClr val="002060"/>
                </a:solidFill>
                <a:latin typeface="Times New Roman" panose="02020603050405020304" pitchFamily="18" charset="0"/>
                <a:cs typeface="Times New Roman" panose="02020603050405020304" pitchFamily="18" charset="0"/>
              </a:rPr>
              <a:t>Spurious </a:t>
            </a:r>
            <a:r>
              <a:rPr lang="en-IN" sz="2800" b="1" dirty="0" err="1">
                <a:solidFill>
                  <a:srgbClr val="002060"/>
                </a:solidFill>
                <a:latin typeface="Times New Roman" panose="02020603050405020304" pitchFamily="18" charset="0"/>
                <a:cs typeface="Times New Roman" panose="02020603050405020304" pitchFamily="18" charset="0"/>
              </a:rPr>
              <a:t>hemoptysis</a:t>
            </a:r>
            <a:r>
              <a:rPr lang="en-IN" sz="2800" dirty="0">
                <a:solidFill>
                  <a:srgbClr val="002060"/>
                </a:solidFill>
                <a:latin typeface="Times New Roman" panose="02020603050405020304" pitchFamily="18" charset="0"/>
                <a:cs typeface="Times New Roman" panose="02020603050405020304" pitchFamily="18" charset="0"/>
              </a:rPr>
              <a:t>: </a:t>
            </a:r>
            <a:r>
              <a:rPr lang="en-IN" sz="2800" dirty="0" err="1">
                <a:solidFill>
                  <a:srgbClr val="002060"/>
                </a:solidFill>
                <a:latin typeface="Times New Roman" panose="02020603050405020304" pitchFamily="18" charset="0"/>
                <a:cs typeface="Times New Roman" panose="02020603050405020304" pitchFamily="18" charset="0"/>
              </a:rPr>
              <a:t>hemoptysis</a:t>
            </a:r>
            <a:r>
              <a:rPr lang="en-IN" sz="2800" dirty="0">
                <a:solidFill>
                  <a:srgbClr val="002060"/>
                </a:solidFill>
                <a:latin typeface="Times New Roman" panose="02020603050405020304" pitchFamily="18" charset="0"/>
                <a:cs typeface="Times New Roman" panose="02020603050405020304" pitchFamily="18" charset="0"/>
              </a:rPr>
              <a:t> is present secondary to upper respiratory tract infection above level of larynx. </a:t>
            </a:r>
          </a:p>
          <a:p>
            <a:r>
              <a:rPr lang="en-IN" sz="2800" b="1" dirty="0">
                <a:solidFill>
                  <a:srgbClr val="002060"/>
                </a:solidFill>
                <a:latin typeface="Times New Roman" panose="02020603050405020304" pitchFamily="18" charset="0"/>
                <a:cs typeface="Times New Roman" panose="02020603050405020304" pitchFamily="18" charset="0"/>
              </a:rPr>
              <a:t>Pseudo-</a:t>
            </a:r>
            <a:r>
              <a:rPr lang="en-IN" sz="2800" b="1" dirty="0" err="1">
                <a:solidFill>
                  <a:srgbClr val="002060"/>
                </a:solidFill>
                <a:latin typeface="Times New Roman" panose="02020603050405020304" pitchFamily="18" charset="0"/>
                <a:cs typeface="Times New Roman" panose="02020603050405020304" pitchFamily="18" charset="0"/>
              </a:rPr>
              <a:t>hemoptysis</a:t>
            </a:r>
            <a:r>
              <a:rPr lang="en-IN" sz="2800" dirty="0">
                <a:solidFill>
                  <a:srgbClr val="002060"/>
                </a:solidFill>
                <a:latin typeface="Times New Roman" panose="02020603050405020304" pitchFamily="18" charset="0"/>
                <a:cs typeface="Times New Roman" panose="02020603050405020304" pitchFamily="18" charset="0"/>
              </a:rPr>
              <a:t>: It is due to pigment </a:t>
            </a:r>
            <a:r>
              <a:rPr lang="en-IN" sz="2800" dirty="0" err="1">
                <a:solidFill>
                  <a:srgbClr val="002060"/>
                </a:solidFill>
                <a:latin typeface="Times New Roman" panose="02020603050405020304" pitchFamily="18" charset="0"/>
                <a:cs typeface="Times New Roman" panose="02020603050405020304" pitchFamily="18" charset="0"/>
              </a:rPr>
              <a:t>prodigiosin</a:t>
            </a:r>
            <a:r>
              <a:rPr lang="en-IN" sz="2800" dirty="0">
                <a:solidFill>
                  <a:srgbClr val="002060"/>
                </a:solidFill>
                <a:latin typeface="Times New Roman" panose="02020603050405020304" pitchFamily="18" charset="0"/>
                <a:cs typeface="Times New Roman" panose="02020603050405020304" pitchFamily="18" charset="0"/>
              </a:rPr>
              <a:t> produced by gram negative organism such as </a:t>
            </a:r>
            <a:r>
              <a:rPr lang="en-IN" sz="2800" dirty="0" err="1">
                <a:solidFill>
                  <a:srgbClr val="002060"/>
                </a:solidFill>
                <a:latin typeface="Times New Roman" panose="02020603050405020304" pitchFamily="18" charset="0"/>
                <a:cs typeface="Times New Roman" panose="02020603050405020304" pitchFamily="18" charset="0"/>
              </a:rPr>
              <a:t>serratia</a:t>
            </a:r>
            <a:r>
              <a:rPr lang="en-IN" sz="2800" dirty="0">
                <a:solidFill>
                  <a:srgbClr val="002060"/>
                </a:solidFill>
                <a:latin typeface="Times New Roman" panose="02020603050405020304" pitchFamily="18" charset="0"/>
                <a:cs typeface="Times New Roman" panose="02020603050405020304" pitchFamily="18" charset="0"/>
              </a:rPr>
              <a:t> </a:t>
            </a:r>
            <a:r>
              <a:rPr lang="en-IN" sz="2800" dirty="0" err="1">
                <a:solidFill>
                  <a:srgbClr val="002060"/>
                </a:solidFill>
                <a:latin typeface="Times New Roman" panose="02020603050405020304" pitchFamily="18" charset="0"/>
                <a:cs typeface="Times New Roman" panose="02020603050405020304" pitchFamily="18" charset="0"/>
              </a:rPr>
              <a:t>marcescens</a:t>
            </a:r>
            <a:r>
              <a:rPr lang="en-IN" sz="2800" dirty="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a:t>
            </a:r>
            <a:r>
              <a:rPr lang="en-IN" sz="2400" b="1" dirty="0" err="1" smtClean="0">
                <a:solidFill>
                  <a:srgbClr val="002060"/>
                </a:solidFill>
                <a:latin typeface="Times New Roman" panose="02020603050405020304" pitchFamily="18" charset="0"/>
                <a:cs typeface="Times New Roman" panose="02020603050405020304" pitchFamily="18" charset="0"/>
              </a:rPr>
              <a:t>Prodigiosin</a:t>
            </a:r>
            <a:r>
              <a:rPr lang="en-IN" sz="2400" dirty="0">
                <a:solidFill>
                  <a:srgbClr val="002060"/>
                </a:solidFill>
                <a:latin typeface="Times New Roman" panose="02020603050405020304" pitchFamily="18" charset="0"/>
                <a:cs typeface="Times New Roman" panose="02020603050405020304" pitchFamily="18" charset="0"/>
              </a:rPr>
              <a:t> is the red pigment produced by many strains of the bacterium </a:t>
            </a:r>
            <a:r>
              <a:rPr lang="en-IN" sz="2400" i="1" dirty="0">
                <a:solidFill>
                  <a:srgbClr val="002060"/>
                </a:solidFill>
                <a:latin typeface="Times New Roman" panose="02020603050405020304" pitchFamily="18" charset="0"/>
                <a:cs typeface="Times New Roman" panose="02020603050405020304" pitchFamily="18" charset="0"/>
              </a:rPr>
              <a:t>Serratia </a:t>
            </a:r>
            <a:r>
              <a:rPr lang="en-IN" sz="2400" i="1" dirty="0" err="1" smtClean="0">
                <a:solidFill>
                  <a:srgbClr val="002060"/>
                </a:solidFill>
                <a:latin typeface="Times New Roman" panose="02020603050405020304" pitchFamily="18" charset="0"/>
                <a:cs typeface="Times New Roman" panose="02020603050405020304" pitchFamily="18" charset="0"/>
              </a:rPr>
              <a:t>marcescens</a:t>
            </a:r>
            <a:r>
              <a:rPr lang="en-IN" sz="2400" i="1" dirty="0" smtClean="0">
                <a:solidFill>
                  <a:srgbClr val="002060"/>
                </a:solidFill>
                <a:latin typeface="Times New Roman" panose="02020603050405020304" pitchFamily="18" charset="0"/>
                <a:cs typeface="Times New Roman" panose="02020603050405020304" pitchFamily="18" charset="0"/>
              </a:rPr>
              <a:t>)</a:t>
            </a:r>
            <a:endParaRPr lang="en-IN" sz="2400" dirty="0">
              <a:solidFill>
                <a:srgbClr val="002060"/>
              </a:solidFill>
              <a:latin typeface="Times New Roman" panose="02020603050405020304" pitchFamily="18" charset="0"/>
              <a:cs typeface="Times New Roman" panose="02020603050405020304" pitchFamily="18" charset="0"/>
            </a:endParaRPr>
          </a:p>
          <a:p>
            <a:r>
              <a:rPr lang="en-IN" sz="2800" b="1" dirty="0">
                <a:solidFill>
                  <a:srgbClr val="002060"/>
                </a:solidFill>
                <a:latin typeface="Times New Roman" panose="02020603050405020304" pitchFamily="18" charset="0"/>
                <a:cs typeface="Times New Roman" panose="02020603050405020304" pitchFamily="18" charset="0"/>
              </a:rPr>
              <a:t>Endemic </a:t>
            </a:r>
            <a:r>
              <a:rPr lang="en-IN" sz="2800" b="1" dirty="0" err="1">
                <a:solidFill>
                  <a:srgbClr val="002060"/>
                </a:solidFill>
                <a:latin typeface="Times New Roman" panose="02020603050405020304" pitchFamily="18" charset="0"/>
                <a:cs typeface="Times New Roman" panose="02020603050405020304" pitchFamily="18" charset="0"/>
              </a:rPr>
              <a:t>hemoptysis</a:t>
            </a:r>
            <a:r>
              <a:rPr lang="en-IN" sz="2800" dirty="0">
                <a:solidFill>
                  <a:srgbClr val="002060"/>
                </a:solidFill>
                <a:latin typeface="Times New Roman" panose="02020603050405020304" pitchFamily="18" charset="0"/>
                <a:cs typeface="Times New Roman" panose="02020603050405020304" pitchFamily="18" charset="0"/>
              </a:rPr>
              <a:t>: present in infection with </a:t>
            </a:r>
            <a:r>
              <a:rPr lang="en-IN" sz="2800" dirty="0" err="1">
                <a:solidFill>
                  <a:srgbClr val="002060"/>
                </a:solidFill>
                <a:latin typeface="Times New Roman" panose="02020603050405020304" pitchFamily="18" charset="0"/>
                <a:cs typeface="Times New Roman" panose="02020603050405020304" pitchFamily="18" charset="0"/>
              </a:rPr>
              <a:t>paragonimus</a:t>
            </a:r>
            <a:r>
              <a:rPr lang="en-IN" sz="2800" dirty="0">
                <a:solidFill>
                  <a:srgbClr val="002060"/>
                </a:solidFill>
                <a:latin typeface="Times New Roman" panose="02020603050405020304" pitchFamily="18" charset="0"/>
                <a:cs typeface="Times New Roman" panose="02020603050405020304" pitchFamily="18" charset="0"/>
              </a:rPr>
              <a:t> </a:t>
            </a:r>
            <a:r>
              <a:rPr lang="en-IN" sz="2800" dirty="0" err="1">
                <a:solidFill>
                  <a:srgbClr val="002060"/>
                </a:solidFill>
                <a:latin typeface="Times New Roman" panose="02020603050405020304" pitchFamily="18" charset="0"/>
                <a:cs typeface="Times New Roman" panose="02020603050405020304" pitchFamily="18" charset="0"/>
              </a:rPr>
              <a:t>westermani</a:t>
            </a:r>
            <a:r>
              <a:rPr lang="en-IN" sz="2800" dirty="0">
                <a:solidFill>
                  <a:srgbClr val="002060"/>
                </a:solidFill>
                <a:latin typeface="Times New Roman" panose="02020603050405020304" pitchFamily="18" charset="0"/>
                <a:cs typeface="Times New Roman" panose="02020603050405020304" pitchFamily="18" charset="0"/>
              </a:rPr>
              <a:t>.</a:t>
            </a:r>
            <a:endParaRPr lang="en-IN" sz="28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754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19</a:t>
            </a:fld>
            <a:endParaRPr lang="en-IN"/>
          </a:p>
        </p:txBody>
      </p:sp>
      <p:sp>
        <p:nvSpPr>
          <p:cNvPr id="6" name="Rectangle 5"/>
          <p:cNvSpPr/>
          <p:nvPr/>
        </p:nvSpPr>
        <p:spPr>
          <a:xfrm>
            <a:off x="229772" y="889844"/>
            <a:ext cx="4805868" cy="4832092"/>
          </a:xfrm>
          <a:prstGeom prst="rect">
            <a:avLst/>
          </a:prstGeom>
        </p:spPr>
        <p:txBody>
          <a:bodyPr wrap="square">
            <a:spAutoFit/>
          </a:bodyPr>
          <a:lstStyle/>
          <a:p>
            <a:r>
              <a:rPr lang="en-IN" sz="2400" b="1" dirty="0">
                <a:solidFill>
                  <a:srgbClr val="002060"/>
                </a:solidFill>
                <a:latin typeface="Times New Roman" panose="02020603050405020304" pitchFamily="18" charset="0"/>
                <a:cs typeface="Times New Roman" panose="02020603050405020304" pitchFamily="18" charset="0"/>
              </a:rPr>
              <a:t>Severity of </a:t>
            </a:r>
            <a:r>
              <a:rPr lang="en-IN" sz="2400" b="1" dirty="0" err="1" smtClean="0">
                <a:solidFill>
                  <a:srgbClr val="002060"/>
                </a:solidFill>
                <a:latin typeface="Times New Roman" panose="02020603050405020304" pitchFamily="18" charset="0"/>
                <a:cs typeface="Times New Roman" panose="02020603050405020304" pitchFamily="18" charset="0"/>
              </a:rPr>
              <a:t>hemoptysis</a:t>
            </a: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Mild-less than 100 </a:t>
            </a:r>
            <a:r>
              <a:rPr lang="en-IN" sz="2400" dirty="0" smtClean="0">
                <a:solidFill>
                  <a:srgbClr val="002060"/>
                </a:solidFill>
                <a:latin typeface="Times New Roman" panose="02020603050405020304" pitchFamily="18" charset="0"/>
                <a:cs typeface="Times New Roman" panose="02020603050405020304" pitchFamily="18" charset="0"/>
              </a:rPr>
              <a:t>ml/day</a:t>
            </a: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Moderate- 100 to 150 </a:t>
            </a:r>
            <a:r>
              <a:rPr lang="en-IN" sz="2400" dirty="0" smtClean="0">
                <a:solidFill>
                  <a:srgbClr val="002060"/>
                </a:solidFill>
                <a:latin typeface="Times New Roman" panose="02020603050405020304" pitchFamily="18" charset="0"/>
                <a:cs typeface="Times New Roman" panose="02020603050405020304" pitchFamily="18" charset="0"/>
              </a:rPr>
              <a:t>ml/day</a:t>
            </a: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Severe-150 to 200 ml/day</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b="1" dirty="0">
                <a:solidFill>
                  <a:srgbClr val="002060"/>
                </a:solidFill>
                <a:latin typeface="Times New Roman" panose="02020603050405020304" pitchFamily="18" charset="0"/>
                <a:cs typeface="Times New Roman" panose="02020603050405020304" pitchFamily="18" charset="0"/>
              </a:rPr>
              <a:t>Massive- </a:t>
            </a: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a:solidFill>
                  <a:srgbClr val="002060"/>
                </a:solidFill>
                <a:latin typeface="Times New Roman" panose="02020603050405020304" pitchFamily="18" charset="0"/>
                <a:cs typeface="Times New Roman" panose="02020603050405020304" pitchFamily="18" charset="0"/>
              </a:rPr>
              <a:t/>
            </a:r>
            <a:br>
              <a:rPr lang="en-IN" sz="2400" dirty="0">
                <a:solidFill>
                  <a:srgbClr val="002060"/>
                </a:solidFill>
                <a:latin typeface="Times New Roman" panose="02020603050405020304" pitchFamily="18" charset="0"/>
                <a:cs typeface="Times New Roman" panose="02020603050405020304" pitchFamily="18" charset="0"/>
              </a:rPr>
            </a:br>
            <a:r>
              <a:rPr lang="en-IN" sz="2400" dirty="0" smtClean="0">
                <a:solidFill>
                  <a:srgbClr val="002060"/>
                </a:solidFill>
                <a:latin typeface="Times New Roman" panose="02020603050405020304" pitchFamily="18" charset="0"/>
                <a:cs typeface="Times New Roman" panose="02020603050405020304" pitchFamily="18" charset="0"/>
              </a:rPr>
              <a:t>• Any life threatening haemoptysis</a:t>
            </a:r>
            <a:br>
              <a:rPr lang="en-IN" sz="2400" dirty="0" smtClean="0">
                <a:solidFill>
                  <a:srgbClr val="002060"/>
                </a:solidFill>
                <a:latin typeface="Times New Roman" panose="02020603050405020304" pitchFamily="18" charset="0"/>
                <a:cs typeface="Times New Roman" panose="02020603050405020304" pitchFamily="18" charset="0"/>
              </a:rPr>
            </a:br>
            <a:r>
              <a:rPr lang="en-IN" sz="2400" dirty="0" smtClean="0">
                <a:solidFill>
                  <a:srgbClr val="002060"/>
                </a:solidFill>
                <a:latin typeface="Times New Roman" panose="02020603050405020304" pitchFamily="18" charset="0"/>
                <a:cs typeface="Times New Roman" panose="02020603050405020304" pitchFamily="18" charset="0"/>
              </a:rPr>
              <a:t>• More than 500 ml blood expectoration /day</a:t>
            </a:r>
            <a:br>
              <a:rPr lang="en-IN" sz="2400" dirty="0" smtClean="0">
                <a:solidFill>
                  <a:srgbClr val="002060"/>
                </a:solidFill>
                <a:latin typeface="Times New Roman" panose="02020603050405020304" pitchFamily="18" charset="0"/>
                <a:cs typeface="Times New Roman" panose="02020603050405020304" pitchFamily="18" charset="0"/>
              </a:rPr>
            </a:br>
            <a:r>
              <a:rPr lang="en-IN" sz="2400" dirty="0" smtClean="0">
                <a:solidFill>
                  <a:srgbClr val="002060"/>
                </a:solidFill>
                <a:latin typeface="Times New Roman" panose="02020603050405020304" pitchFamily="18" charset="0"/>
                <a:cs typeface="Times New Roman" panose="02020603050405020304" pitchFamily="18" charset="0"/>
              </a:rPr>
              <a:t>• Or more than 150 ml/hr</a:t>
            </a:r>
            <a:br>
              <a:rPr lang="en-IN" sz="2400" dirty="0" smtClean="0">
                <a:solidFill>
                  <a:srgbClr val="002060"/>
                </a:solidFill>
                <a:latin typeface="Times New Roman" panose="02020603050405020304" pitchFamily="18" charset="0"/>
                <a:cs typeface="Times New Roman" panose="02020603050405020304" pitchFamily="18" charset="0"/>
              </a:rPr>
            </a:br>
            <a:r>
              <a:rPr lang="en-IN" sz="2400" dirty="0" smtClean="0">
                <a:solidFill>
                  <a:srgbClr val="002060"/>
                </a:solidFill>
                <a:latin typeface="Times New Roman" panose="02020603050405020304" pitchFamily="18" charset="0"/>
                <a:cs typeface="Times New Roman" panose="02020603050405020304" pitchFamily="18" charset="0"/>
              </a:rPr>
              <a:t>• Or more than 100 ml/day for 3 days</a:t>
            </a:r>
            <a:r>
              <a:rPr lang="en-IN" sz="2000" dirty="0"/>
              <a:t/>
            </a:r>
            <a:br>
              <a:rPr lang="en-IN" sz="2000" dirty="0"/>
            </a:br>
            <a:endParaRPr lang="en-IN" sz="2000" dirty="0"/>
          </a:p>
        </p:txBody>
      </p:sp>
      <p:sp>
        <p:nvSpPr>
          <p:cNvPr id="7" name="Rectangle 6"/>
          <p:cNvSpPr/>
          <p:nvPr/>
        </p:nvSpPr>
        <p:spPr>
          <a:xfrm>
            <a:off x="229771" y="210928"/>
            <a:ext cx="3089307" cy="523220"/>
          </a:xfrm>
          <a:prstGeom prst="rect">
            <a:avLst/>
          </a:prstGeom>
        </p:spPr>
        <p:txBody>
          <a:bodyPr wrap="none">
            <a:spAutoFit/>
          </a:bodyPr>
          <a:lstStyle/>
          <a:p>
            <a:r>
              <a:rPr lang="en-IN" sz="2800" b="1" dirty="0" smtClean="0">
                <a:solidFill>
                  <a:srgbClr val="002060"/>
                </a:solidFill>
                <a:latin typeface="Times New Roman" panose="02020603050405020304" pitchFamily="18" charset="0"/>
                <a:ea typeface="+mj-ea"/>
                <a:cs typeface="Times New Roman" panose="02020603050405020304" pitchFamily="18" charset="0"/>
              </a:rPr>
              <a:t>Hemoptysis (</a:t>
            </a:r>
            <a:r>
              <a:rPr lang="en-IN" sz="2800" b="1" dirty="0" err="1" smtClean="0">
                <a:solidFill>
                  <a:srgbClr val="002060"/>
                </a:solidFill>
                <a:latin typeface="Times New Roman" panose="02020603050405020304" pitchFamily="18" charset="0"/>
                <a:ea typeface="+mj-ea"/>
                <a:cs typeface="Times New Roman" panose="02020603050405020304" pitchFamily="18" charset="0"/>
              </a:rPr>
              <a:t>con’t</a:t>
            </a:r>
            <a:r>
              <a:rPr lang="en-IN" sz="2800" b="1" dirty="0" smtClean="0">
                <a:solidFill>
                  <a:srgbClr val="002060"/>
                </a:solidFill>
                <a:latin typeface="Times New Roman" panose="02020603050405020304" pitchFamily="18" charset="0"/>
                <a:ea typeface="+mj-ea"/>
                <a:cs typeface="Times New Roman" panose="02020603050405020304" pitchFamily="18" charset="0"/>
              </a:rPr>
              <a:t>)</a:t>
            </a:r>
            <a:endParaRPr lang="en-IN" sz="2800" dirty="0"/>
          </a:p>
        </p:txBody>
      </p:sp>
      <p:sp>
        <p:nvSpPr>
          <p:cNvPr id="8" name="Rectangle 7"/>
          <p:cNvSpPr/>
          <p:nvPr/>
        </p:nvSpPr>
        <p:spPr>
          <a:xfrm>
            <a:off x="5894232" y="2992155"/>
            <a:ext cx="6096000" cy="3046988"/>
          </a:xfrm>
          <a:prstGeom prst="rect">
            <a:avLst/>
          </a:prstGeom>
        </p:spPr>
        <p:txBody>
          <a:bodyPr>
            <a:spAutoFit/>
          </a:bodyPr>
          <a:lstStyle/>
          <a:p>
            <a:r>
              <a:rPr lang="en-IN" sz="2400" b="1" dirty="0">
                <a:solidFill>
                  <a:srgbClr val="002060"/>
                </a:solidFill>
                <a:latin typeface="Times New Roman" panose="02020603050405020304" pitchFamily="18" charset="0"/>
                <a:cs typeface="Times New Roman" panose="02020603050405020304" pitchFamily="18" charset="0"/>
              </a:rPr>
              <a:t>Common </a:t>
            </a:r>
            <a:r>
              <a:rPr lang="en-IN" sz="2400" b="1" dirty="0" smtClean="0">
                <a:solidFill>
                  <a:srgbClr val="002060"/>
                </a:solidFill>
                <a:latin typeface="Times New Roman" panose="02020603050405020304" pitchFamily="18" charset="0"/>
                <a:cs typeface="Times New Roman" panose="02020603050405020304" pitchFamily="18" charset="0"/>
              </a:rPr>
              <a:t>causes</a:t>
            </a:r>
          </a:p>
          <a:p>
            <a:endParaRPr lang="en-IN" sz="2400" b="1" dirty="0">
              <a:solidFill>
                <a:srgbClr val="002060"/>
              </a:solidFill>
              <a:latin typeface="Times New Roman" panose="02020603050405020304" pitchFamily="18" charset="0"/>
              <a:cs typeface="Times New Roman" panose="02020603050405020304" pitchFamily="18" charset="0"/>
            </a:endParaRPr>
          </a:p>
          <a:p>
            <a:r>
              <a:rPr lang="en-IN" sz="2400" dirty="0">
                <a:solidFill>
                  <a:srgbClr val="002060"/>
                </a:solidFill>
                <a:latin typeface="Times New Roman" panose="02020603050405020304" pitchFamily="18" charset="0"/>
                <a:cs typeface="Times New Roman" panose="02020603050405020304" pitchFamily="18" charset="0"/>
              </a:rPr>
              <a:t>Hemoptysis has numerous possible causes, including tracheobronchial, pulmonary parenchymal, and pulmonary vascular diseases. In the primary care setting, major causes are acute and chronic bronchitis, tuberculosis, lung cancer, pneumonia, and bronchiectasis.</a:t>
            </a:r>
            <a:endParaRPr lang="en-IN" sz="24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9937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2670443"/>
            <a:ext cx="11572741" cy="1325563"/>
          </a:xfrm>
        </p:spPr>
        <p:txBody>
          <a:bodyPr/>
          <a:lstStyle/>
          <a:p>
            <a:pPr algn="ctr"/>
            <a:r>
              <a:rPr lang="en-IN" dirty="0">
                <a:solidFill>
                  <a:srgbClr val="002060"/>
                </a:solidFill>
                <a:latin typeface="Times New Roman" panose="02020603050405020304" pitchFamily="18" charset="0"/>
                <a:cs typeface="Times New Roman" panose="02020603050405020304" pitchFamily="18" charset="0"/>
              </a:rPr>
              <a:t>Symptomatology of </a:t>
            </a:r>
            <a:r>
              <a:rPr lang="en-IN" dirty="0" smtClean="0">
                <a:solidFill>
                  <a:srgbClr val="002060"/>
                </a:solidFill>
                <a:latin typeface="Times New Roman" panose="02020603050405020304" pitchFamily="18" charset="0"/>
                <a:cs typeface="Times New Roman" panose="02020603050405020304" pitchFamily="18" charset="0"/>
              </a:rPr>
              <a:t>Respiratory System</a:t>
            </a:r>
            <a:endParaRPr lang="en-IN" dirty="0"/>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2</a:t>
            </a:fld>
            <a:endParaRPr lang="en-IN"/>
          </a:p>
        </p:txBody>
      </p:sp>
    </p:spTree>
    <p:extLst>
      <p:ext uri="{BB962C8B-B14F-4D97-AF65-F5344CB8AC3E}">
        <p14:creationId xmlns:p14="http://schemas.microsoft.com/office/powerpoint/2010/main" val="7549503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20</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196123824"/>
              </p:ext>
            </p:extLst>
          </p:nvPr>
        </p:nvGraphicFramePr>
        <p:xfrm>
          <a:off x="2884867" y="115909"/>
          <a:ext cx="9307131" cy="6162408"/>
        </p:xfrm>
        <a:graphic>
          <a:graphicData uri="http://schemas.openxmlformats.org/drawingml/2006/table">
            <a:tbl>
              <a:tblPr firstRow="1" firstCol="1" bandRow="1">
                <a:tableStyleId>{073A0DAA-6AF3-43AB-8588-CEC1D06C72B9}</a:tableStyleId>
              </a:tblPr>
              <a:tblGrid>
                <a:gridCol w="1532585"/>
                <a:gridCol w="3787462"/>
                <a:gridCol w="3987084"/>
              </a:tblGrid>
              <a:tr h="235038">
                <a:tc>
                  <a:txBody>
                    <a:bodyPr/>
                    <a:lstStyle/>
                    <a:p>
                      <a:pPr>
                        <a:lnSpc>
                          <a:spcPct val="107000"/>
                        </a:lnSpc>
                      </a:pPr>
                      <a:endParaRPr lang="en-IN" sz="2000" b="1" dirty="0">
                        <a:effectLst/>
                        <a:latin typeface="Times New Roman" panose="02020603050405020304" pitchFamily="18" charset="0"/>
                        <a:cs typeface="Times New Roman" panose="02020603050405020304" pitchFamily="18" charset="0"/>
                      </a:endParaRPr>
                    </a:p>
                  </a:txBody>
                  <a:tcPr marL="0" marR="0" marT="0" marB="0"/>
                </a:tc>
                <a:tc>
                  <a:txBody>
                    <a:bodyPr/>
                    <a:lstStyle/>
                    <a:p>
                      <a:pPr algn="ctr">
                        <a:lnSpc>
                          <a:spcPct val="107000"/>
                        </a:lnSpc>
                        <a:spcAft>
                          <a:spcPts val="800"/>
                        </a:spcAft>
                      </a:pPr>
                      <a:r>
                        <a:rPr lang="en-IN" sz="2000" dirty="0">
                          <a:effectLst/>
                          <a:latin typeface="Times New Roman" panose="02020603050405020304" pitchFamily="18" charset="0"/>
                          <a:cs typeface="Times New Roman" panose="02020603050405020304" pitchFamily="18" charset="0"/>
                        </a:rPr>
                        <a:t>Hemoptysis</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r>
                        <a:rPr lang="en-IN" sz="2000" dirty="0">
                          <a:effectLst/>
                          <a:latin typeface="Times New Roman" panose="02020603050405020304" pitchFamily="18" charset="0"/>
                          <a:cs typeface="Times New Roman" panose="02020603050405020304" pitchFamily="18" charset="0"/>
                        </a:rPr>
                        <a:t>Hematemesis</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rowSpan="3">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Quality</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Coughing out of blood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Vomiting of blood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Bright red sputum</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Coffee coloured</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Frothy due to air</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Food particles will be there.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rowSpan="5">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History  </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Smoking (may be)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Alcoholism (may be)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No malena</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Malena may present</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Absence of nausea and vomiting</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Presence of nausea and vomiting</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Lung disease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Gastric or hepatic disease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Asphyxia possible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Asphyxia unusual</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rowSpan="3">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 Sputum Examination</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Frothy</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Rarely frothy</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Liquid or clotted appearance</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Coffee ground appearance</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vMerge="1">
                  <a:txBody>
                    <a:bodyPr/>
                    <a:lstStyle/>
                    <a:p>
                      <a:endParaRPr lang="en-IN"/>
                    </a:p>
                  </a:txBody>
                  <a:tcP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Bright red or pink</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Brown to black</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32000">
                <a:tc rowSpan="2">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Laboratory</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IN" sz="2000">
                          <a:effectLst/>
                          <a:latin typeface="Times New Roman" panose="02020603050405020304" pitchFamily="18" charset="0"/>
                          <a:cs typeface="Times New Roman" panose="02020603050405020304" pitchFamily="18" charset="0"/>
                        </a:rPr>
                        <a:t>Alkaline pH</a:t>
                      </a:r>
                      <a:endParaRPr lang="en-IN"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Acidic pH</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497398">
                <a:tc vMerge="1">
                  <a:txBody>
                    <a:bodyPr/>
                    <a:lstStyle/>
                    <a:p>
                      <a:endParaRPr lang="en-IN"/>
                    </a:p>
                  </a:txBody>
                  <a:tcPr/>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Mixed with macrophages and neutrophils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IN" sz="2000" dirty="0">
                          <a:effectLst/>
                          <a:latin typeface="Times New Roman" panose="02020603050405020304" pitchFamily="18" charset="0"/>
                          <a:cs typeface="Times New Roman" panose="02020603050405020304" pitchFamily="18" charset="0"/>
                        </a:rPr>
                        <a:t>Mixed with food particles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7" name="Rectangle 1"/>
          <p:cNvSpPr>
            <a:spLocks noChangeArrowheads="1"/>
          </p:cNvSpPr>
          <p:nvPr/>
        </p:nvSpPr>
        <p:spPr bwMode="auto">
          <a:xfrm>
            <a:off x="0" y="115909"/>
            <a:ext cx="261441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HEMOPTYSIS AND HEMATEMESIS:</a:t>
            </a:r>
            <a:endParaRPr kumimoji="0" lang="en-US" altLang="en-US" sz="2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11663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78064"/>
          </a:xfrm>
        </p:spPr>
        <p:txBody>
          <a:bodyPr>
            <a:normAutofit fontScale="90000"/>
          </a:bodyPr>
          <a:lstStyle/>
          <a:p>
            <a:r>
              <a:rPr lang="en-IN" b="1" dirty="0" smtClean="0">
                <a:solidFill>
                  <a:srgbClr val="002060"/>
                </a:solidFill>
                <a:latin typeface="Times New Roman" panose="02020603050405020304" pitchFamily="18" charset="0"/>
                <a:cs typeface="Times New Roman" panose="02020603050405020304" pitchFamily="18" charset="0"/>
              </a:rPr>
              <a:t>5. Chest pain</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a:xfrm>
            <a:off x="4038600" y="6356350"/>
            <a:ext cx="4114800" cy="365125"/>
          </a:xfrm>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21</a:t>
            </a:fld>
            <a:endParaRPr lang="en-IN"/>
          </a:p>
        </p:txBody>
      </p:sp>
      <p:sp>
        <p:nvSpPr>
          <p:cNvPr id="6" name="Rectangle 5"/>
          <p:cNvSpPr/>
          <p:nvPr/>
        </p:nvSpPr>
        <p:spPr>
          <a:xfrm>
            <a:off x="450761" y="744034"/>
            <a:ext cx="11449318" cy="3664080"/>
          </a:xfrm>
          <a:prstGeom prst="rect">
            <a:avLst/>
          </a:prstGeom>
        </p:spPr>
        <p:txBody>
          <a:bodyPr wrap="square">
            <a:spAutoFit/>
          </a:bodyPr>
          <a:lstStyle/>
          <a:p>
            <a:pPr>
              <a:lnSpc>
                <a:spcPct val="107000"/>
              </a:lnSpc>
              <a:spcAft>
                <a:spcPts val="800"/>
              </a:spcAft>
            </a:pPr>
            <a:r>
              <a:rPr lang="en-IN" dirty="0">
                <a:latin typeface="Calibri" panose="020F0502020204030204" pitchFamily="34" charset="0"/>
                <a:ea typeface="Calibri" panose="020F0502020204030204" pitchFamily="34" charset="0"/>
                <a:cs typeface="Times New Roman" panose="02020603050405020304" pitchFamily="18" charset="0"/>
              </a:rPr>
              <a:t> </a:t>
            </a:r>
            <a:r>
              <a:rPr lang="en-I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is discomfort or pain anywhere from a person's neck to the upper part of the abdomen. The discomfort or pain may be described as:</a:t>
            </a:r>
          </a:p>
          <a:p>
            <a:pPr>
              <a:lnSpc>
                <a:spcPct val="107000"/>
              </a:lnSpc>
              <a:spcAft>
                <a:spcPts val="800"/>
              </a:spcAft>
            </a:pP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Tightness, Squeezing, Crushing, Tearing </a:t>
            </a:r>
            <a:r>
              <a:rPr lang="en-I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(or </a:t>
            </a: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ripping), Stabbing, Burning, Aching, Sharp</a:t>
            </a:r>
            <a:endParaRPr lang="en-IN"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Dull, Constant, Intermittent</a:t>
            </a:r>
          </a:p>
          <a:p>
            <a:pPr>
              <a:lnSpc>
                <a:spcPct val="107000"/>
              </a:lnSpc>
              <a:spcAft>
                <a:spcPts val="800"/>
              </a:spcAft>
            </a:pP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Respiratory chest pain commonly arises from parietal pleura including diaphragmatic pleura, chest wall &amp; mediastinal structures. </a:t>
            </a:r>
            <a:r>
              <a:rPr lang="en-IN"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Main site of chest pain is parietal pleura</a:t>
            </a: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The </a:t>
            </a:r>
            <a:r>
              <a:rPr lang="en-IN"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lung parenchyma and the visceral pleura </a:t>
            </a:r>
            <a:r>
              <a:rPr lang="en-IN"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are insensitive to most painful stimuli.</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5423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22</a:t>
            </a:fld>
            <a:endParaRPr lang="en-IN"/>
          </a:p>
        </p:txBody>
      </p:sp>
      <p:sp>
        <p:nvSpPr>
          <p:cNvPr id="6" name="Rectangle 5"/>
          <p:cNvSpPr/>
          <p:nvPr/>
        </p:nvSpPr>
        <p:spPr>
          <a:xfrm>
            <a:off x="110543" y="0"/>
            <a:ext cx="11931402" cy="6001643"/>
          </a:xfrm>
          <a:prstGeom prst="rect">
            <a:avLst/>
          </a:prstGeom>
        </p:spPr>
        <p:txBody>
          <a:bodyPr wrap="square">
            <a:spAutoFit/>
          </a:bodyPr>
          <a:lstStyle/>
          <a:p>
            <a:r>
              <a:rPr lang="en-IN" sz="2400" dirty="0" smtClean="0">
                <a:solidFill>
                  <a:srgbClr val="002060"/>
                </a:solidFill>
                <a:latin typeface="Times New Roman" panose="02020603050405020304" pitchFamily="18" charset="0"/>
                <a:cs typeface="Times New Roman" panose="02020603050405020304" pitchFamily="18" charset="0"/>
              </a:rPr>
              <a:t>Lung </a:t>
            </a:r>
            <a:r>
              <a:rPr lang="en-IN" sz="2400" dirty="0">
                <a:solidFill>
                  <a:srgbClr val="002060"/>
                </a:solidFill>
                <a:latin typeface="Times New Roman" panose="02020603050405020304" pitchFamily="18" charset="0"/>
                <a:cs typeface="Times New Roman" panose="02020603050405020304" pitchFamily="18" charset="0"/>
              </a:rPr>
              <a:t>disorders </a:t>
            </a:r>
            <a:r>
              <a:rPr lang="en-IN" sz="2400" dirty="0" smtClean="0">
                <a:solidFill>
                  <a:srgbClr val="002060"/>
                </a:solidFill>
                <a:latin typeface="Times New Roman" panose="02020603050405020304" pitchFamily="18" charset="0"/>
                <a:cs typeface="Times New Roman" panose="02020603050405020304" pitchFamily="18" charset="0"/>
              </a:rPr>
              <a:t>- cause </a:t>
            </a:r>
            <a:r>
              <a:rPr lang="en-IN" sz="2400" dirty="0">
                <a:solidFill>
                  <a:srgbClr val="002060"/>
                </a:solidFill>
                <a:latin typeface="Times New Roman" panose="02020603050405020304" pitchFamily="18" charset="0"/>
                <a:cs typeface="Times New Roman" panose="02020603050405020304" pitchFamily="18" charset="0"/>
              </a:rPr>
              <a:t>chest pain, </a:t>
            </a:r>
            <a:r>
              <a:rPr lang="en-IN" sz="2400" dirty="0" smtClean="0">
                <a:solidFill>
                  <a:srgbClr val="002060"/>
                </a:solidFill>
                <a:latin typeface="Times New Roman" panose="02020603050405020304" pitchFamily="18" charset="0"/>
                <a:cs typeface="Times New Roman" panose="02020603050405020304" pitchFamily="18" charset="0"/>
              </a:rPr>
              <a:t>						</a:t>
            </a:r>
            <a:r>
              <a:rPr lang="en-IN" sz="2400" b="1" dirty="0" smtClean="0">
                <a:solidFill>
                  <a:srgbClr val="002060"/>
                </a:solidFill>
                <a:latin typeface="Times New Roman" panose="02020603050405020304" pitchFamily="18" charset="0"/>
                <a:cs typeface="Times New Roman" panose="02020603050405020304" pitchFamily="18" charset="0"/>
              </a:rPr>
              <a:t>Chest pain (</a:t>
            </a:r>
            <a:r>
              <a:rPr lang="en-IN" sz="2400" b="1" dirty="0" err="1" smtClean="0">
                <a:solidFill>
                  <a:srgbClr val="002060"/>
                </a:solidFill>
                <a:latin typeface="Times New Roman" panose="02020603050405020304" pitchFamily="18" charset="0"/>
                <a:cs typeface="Times New Roman" panose="02020603050405020304" pitchFamily="18" charset="0"/>
              </a:rPr>
              <a:t>con’t</a:t>
            </a:r>
            <a:r>
              <a:rPr lang="en-IN" sz="2400" b="1" dirty="0" smtClean="0">
                <a:solidFill>
                  <a:srgbClr val="002060"/>
                </a:solidFill>
                <a:latin typeface="Times New Roman" panose="02020603050405020304" pitchFamily="18" charset="0"/>
                <a:cs typeface="Times New Roman" panose="02020603050405020304" pitchFamily="18" charset="0"/>
              </a:rPr>
              <a:t>)</a:t>
            </a:r>
            <a:endParaRPr lang="en-IN" sz="2400" dirty="0" smtClean="0">
              <a:solidFill>
                <a:srgbClr val="002060"/>
              </a:solidFill>
              <a:latin typeface="Times New Roman" panose="02020603050405020304" pitchFamily="18" charset="0"/>
              <a:cs typeface="Times New Roman" panose="02020603050405020304" pitchFamily="18" charset="0"/>
            </a:endParaRPr>
          </a:p>
          <a:p>
            <a:r>
              <a:rPr lang="en-IN" sz="2400" b="1" dirty="0" smtClean="0">
                <a:solidFill>
                  <a:srgbClr val="002060"/>
                </a:solidFill>
                <a:latin typeface="Times New Roman" panose="02020603050405020304" pitchFamily="18" charset="0"/>
                <a:cs typeface="Times New Roman" panose="02020603050405020304" pitchFamily="18" charset="0"/>
              </a:rPr>
              <a:t>Pulmonary </a:t>
            </a:r>
            <a:r>
              <a:rPr lang="en-IN" sz="2400" b="1" dirty="0">
                <a:solidFill>
                  <a:srgbClr val="002060"/>
                </a:solidFill>
                <a:latin typeface="Times New Roman" panose="02020603050405020304" pitchFamily="18" charset="0"/>
                <a:cs typeface="Times New Roman" panose="02020603050405020304" pitchFamily="18" charset="0"/>
              </a:rPr>
              <a:t>embolism.</a:t>
            </a:r>
            <a:r>
              <a:rPr lang="en-IN" sz="2400" dirty="0">
                <a:solidFill>
                  <a:srgbClr val="002060"/>
                </a:solidFill>
                <a:latin typeface="Times New Roman" panose="02020603050405020304" pitchFamily="18" charset="0"/>
                <a:cs typeface="Times New Roman" panose="02020603050405020304" pitchFamily="18" charset="0"/>
              </a:rPr>
              <a:t> </a:t>
            </a:r>
            <a:endParaRPr lang="en-IN" sz="2400" dirty="0" smtClean="0">
              <a:solidFill>
                <a:srgbClr val="002060"/>
              </a:solidFill>
              <a:latin typeface="Times New Roman" panose="02020603050405020304" pitchFamily="18" charset="0"/>
              <a:cs typeface="Times New Roman" panose="02020603050405020304" pitchFamily="18" charset="0"/>
            </a:endParaRPr>
          </a:p>
          <a:p>
            <a:r>
              <a:rPr lang="en-IN" sz="2400" dirty="0">
                <a:solidFill>
                  <a:srgbClr val="002060"/>
                </a:solidFill>
                <a:latin typeface="Times New Roman" panose="02020603050405020304" pitchFamily="18" charset="0"/>
                <a:cs typeface="Times New Roman" panose="02020603050405020304" pitchFamily="18" charset="0"/>
              </a:rPr>
              <a:t>	</a:t>
            </a:r>
            <a:r>
              <a:rPr lang="en-IN" sz="2400" dirty="0" smtClean="0">
                <a:solidFill>
                  <a:srgbClr val="002060"/>
                </a:solidFill>
                <a:latin typeface="Times New Roman" panose="02020603050405020304" pitchFamily="18" charset="0"/>
                <a:cs typeface="Times New Roman" panose="02020603050405020304" pitchFamily="18" charset="0"/>
              </a:rPr>
              <a:t>This </a:t>
            </a:r>
            <a:r>
              <a:rPr lang="en-IN" sz="2400" dirty="0">
                <a:solidFill>
                  <a:srgbClr val="002060"/>
                </a:solidFill>
                <a:latin typeface="Times New Roman" panose="02020603050405020304" pitchFamily="18" charset="0"/>
                <a:cs typeface="Times New Roman" panose="02020603050405020304" pitchFamily="18" charset="0"/>
              </a:rPr>
              <a:t>occurs when a blood clot becomes lodged in a lung (pulmonary) artery, blocking blood flow to lung </a:t>
            </a:r>
            <a:r>
              <a:rPr lang="en-IN" sz="2400" dirty="0" smtClean="0">
                <a:solidFill>
                  <a:srgbClr val="002060"/>
                </a:solidFill>
                <a:latin typeface="Times New Roman" panose="02020603050405020304" pitchFamily="18" charset="0"/>
                <a:cs typeface="Times New Roman" panose="02020603050405020304" pitchFamily="18" charset="0"/>
              </a:rPr>
              <a:t>tissue. sudden onset of most severe pain with cough, with hypotension, </a:t>
            </a:r>
            <a:r>
              <a:rPr lang="en-IN" sz="2400" dirty="0" err="1" smtClean="0">
                <a:solidFill>
                  <a:srgbClr val="002060"/>
                </a:solidFill>
                <a:latin typeface="Times New Roman" panose="02020603050405020304" pitchFamily="18" charset="0"/>
                <a:cs typeface="Times New Roman" panose="02020603050405020304" pitchFamily="18" charset="0"/>
              </a:rPr>
              <a:t>Tachypnea</a:t>
            </a:r>
            <a:r>
              <a:rPr lang="en-IN" sz="2400" dirty="0" smtClean="0">
                <a:solidFill>
                  <a:srgbClr val="002060"/>
                </a:solidFill>
                <a:latin typeface="Times New Roman" panose="02020603050405020304" pitchFamily="18" charset="0"/>
                <a:cs typeface="Times New Roman" panose="02020603050405020304" pitchFamily="18" charset="0"/>
              </a:rPr>
              <a:t>, Tachycardia &amp; Hypotension.</a:t>
            </a:r>
            <a:endParaRPr lang="en-IN" sz="2400" dirty="0">
              <a:solidFill>
                <a:srgbClr val="002060"/>
              </a:solidFill>
              <a:latin typeface="Times New Roman" panose="02020603050405020304" pitchFamily="18" charset="0"/>
              <a:cs typeface="Times New Roman" panose="02020603050405020304" pitchFamily="18" charset="0"/>
            </a:endParaRPr>
          </a:p>
          <a:p>
            <a:r>
              <a:rPr lang="en-IN" sz="2400" b="1" dirty="0" err="1" smtClean="0">
                <a:solidFill>
                  <a:srgbClr val="002060"/>
                </a:solidFill>
                <a:latin typeface="Times New Roman" panose="02020603050405020304" pitchFamily="18" charset="0"/>
                <a:cs typeface="Times New Roman" panose="02020603050405020304" pitchFamily="18" charset="0"/>
              </a:rPr>
              <a:t>Pleuritis</a:t>
            </a:r>
            <a:r>
              <a:rPr lang="en-IN" sz="2400" b="1" dirty="0" smtClean="0">
                <a:solidFill>
                  <a:srgbClr val="002060"/>
                </a:solidFill>
                <a:latin typeface="Times New Roman" panose="02020603050405020304" pitchFamily="18" charset="0"/>
                <a:cs typeface="Times New Roman" panose="02020603050405020304" pitchFamily="18" charset="0"/>
              </a:rPr>
              <a:t>.</a:t>
            </a:r>
          </a:p>
          <a:p>
            <a:r>
              <a:rPr lang="en-IN" sz="2400" dirty="0" smtClean="0">
                <a:solidFill>
                  <a:srgbClr val="002060"/>
                </a:solidFill>
                <a:latin typeface="Times New Roman" panose="02020603050405020304" pitchFamily="18" charset="0"/>
                <a:cs typeface="Times New Roman" panose="02020603050405020304" pitchFamily="18" charset="0"/>
              </a:rPr>
              <a:t>	If </a:t>
            </a:r>
            <a:r>
              <a:rPr lang="en-IN" sz="2400" dirty="0">
                <a:solidFill>
                  <a:srgbClr val="002060"/>
                </a:solidFill>
                <a:latin typeface="Times New Roman" panose="02020603050405020304" pitchFamily="18" charset="0"/>
                <a:cs typeface="Times New Roman" panose="02020603050405020304" pitchFamily="18" charset="0"/>
              </a:rPr>
              <a:t>the membrane that covers your lungs becomes inflamed, it can cause chest </a:t>
            </a:r>
            <a:r>
              <a:rPr lang="en-IN" sz="2400" dirty="0" smtClean="0">
                <a:solidFill>
                  <a:srgbClr val="002060"/>
                </a:solidFill>
                <a:latin typeface="Times New Roman" panose="02020603050405020304" pitchFamily="18" charset="0"/>
                <a:cs typeface="Times New Roman" panose="02020603050405020304" pitchFamily="18" charset="0"/>
              </a:rPr>
              <a:t>pain- sharp severe localised pain increases with deep inspiration, originating from parietal pleura.</a:t>
            </a:r>
            <a:endParaRPr lang="en-IN" sz="2400" dirty="0">
              <a:solidFill>
                <a:srgbClr val="002060"/>
              </a:solidFill>
              <a:latin typeface="Times New Roman" panose="02020603050405020304" pitchFamily="18" charset="0"/>
              <a:cs typeface="Times New Roman" panose="02020603050405020304" pitchFamily="18" charset="0"/>
            </a:endParaRPr>
          </a:p>
          <a:p>
            <a:r>
              <a:rPr lang="en-IN" sz="2400" b="1" dirty="0">
                <a:solidFill>
                  <a:srgbClr val="002060"/>
                </a:solidFill>
                <a:latin typeface="Times New Roman" panose="02020603050405020304" pitchFamily="18" charset="0"/>
                <a:cs typeface="Times New Roman" panose="02020603050405020304" pitchFamily="18" charset="0"/>
              </a:rPr>
              <a:t>Collapsed lung.</a:t>
            </a:r>
            <a:r>
              <a:rPr lang="en-IN" sz="2400" dirty="0">
                <a:solidFill>
                  <a:srgbClr val="002060"/>
                </a:solidFill>
                <a:latin typeface="Times New Roman" panose="02020603050405020304" pitchFamily="18" charset="0"/>
                <a:cs typeface="Times New Roman" panose="02020603050405020304" pitchFamily="18" charset="0"/>
              </a:rPr>
              <a:t> </a:t>
            </a:r>
            <a:endParaRPr lang="en-IN" sz="2400" dirty="0" smtClean="0">
              <a:solidFill>
                <a:srgbClr val="002060"/>
              </a:solidFill>
              <a:latin typeface="Times New Roman" panose="02020603050405020304" pitchFamily="18" charset="0"/>
              <a:cs typeface="Times New Roman" panose="02020603050405020304" pitchFamily="18" charset="0"/>
            </a:endParaRPr>
          </a:p>
          <a:p>
            <a:r>
              <a:rPr lang="en-IN" sz="2400" dirty="0" smtClean="0">
                <a:solidFill>
                  <a:srgbClr val="002060"/>
                </a:solidFill>
                <a:latin typeface="Times New Roman" panose="02020603050405020304" pitchFamily="18" charset="0"/>
                <a:cs typeface="Times New Roman" panose="02020603050405020304" pitchFamily="18" charset="0"/>
              </a:rPr>
              <a:t>	The </a:t>
            </a:r>
            <a:r>
              <a:rPr lang="en-IN" sz="2400" dirty="0">
                <a:solidFill>
                  <a:srgbClr val="002060"/>
                </a:solidFill>
                <a:latin typeface="Times New Roman" panose="02020603050405020304" pitchFamily="18" charset="0"/>
                <a:cs typeface="Times New Roman" panose="02020603050405020304" pitchFamily="18" charset="0"/>
              </a:rPr>
              <a:t>chest pain associated with a collapsed lung typically begins suddenly and can last for hours, and is generally associated with shortness of breath. </a:t>
            </a:r>
            <a:endParaRPr lang="en-IN" sz="2400" dirty="0" smtClean="0">
              <a:solidFill>
                <a:srgbClr val="002060"/>
              </a:solidFill>
              <a:latin typeface="Times New Roman" panose="02020603050405020304" pitchFamily="18" charset="0"/>
              <a:cs typeface="Times New Roman" panose="02020603050405020304" pitchFamily="18" charset="0"/>
            </a:endParaRPr>
          </a:p>
          <a:p>
            <a:r>
              <a:rPr lang="en-IN" sz="2400" b="1" dirty="0" smtClean="0">
                <a:solidFill>
                  <a:srgbClr val="002060"/>
                </a:solidFill>
                <a:latin typeface="Times New Roman" panose="02020603050405020304" pitchFamily="18" charset="0"/>
                <a:cs typeface="Times New Roman" panose="02020603050405020304" pitchFamily="18" charset="0"/>
              </a:rPr>
              <a:t>Pulmonary </a:t>
            </a:r>
            <a:r>
              <a:rPr lang="en-IN" sz="2400" b="1" dirty="0">
                <a:solidFill>
                  <a:srgbClr val="002060"/>
                </a:solidFill>
                <a:latin typeface="Times New Roman" panose="02020603050405020304" pitchFamily="18" charset="0"/>
                <a:cs typeface="Times New Roman" panose="02020603050405020304" pitchFamily="18" charset="0"/>
              </a:rPr>
              <a:t>hypertension.</a:t>
            </a:r>
            <a:r>
              <a:rPr lang="en-IN" sz="2400" dirty="0">
                <a:solidFill>
                  <a:srgbClr val="002060"/>
                </a:solidFill>
                <a:latin typeface="Times New Roman" panose="02020603050405020304" pitchFamily="18" charset="0"/>
                <a:cs typeface="Times New Roman" panose="02020603050405020304" pitchFamily="18" charset="0"/>
              </a:rPr>
              <a:t> </a:t>
            </a:r>
            <a:endParaRPr lang="en-IN" sz="2400" dirty="0" smtClean="0">
              <a:solidFill>
                <a:srgbClr val="002060"/>
              </a:solidFill>
              <a:latin typeface="Times New Roman" panose="02020603050405020304" pitchFamily="18" charset="0"/>
              <a:cs typeface="Times New Roman" panose="02020603050405020304" pitchFamily="18" charset="0"/>
            </a:endParaRPr>
          </a:p>
          <a:p>
            <a:r>
              <a:rPr lang="en-IN" sz="2400" dirty="0" smtClean="0">
                <a:solidFill>
                  <a:srgbClr val="002060"/>
                </a:solidFill>
                <a:latin typeface="Times New Roman" panose="02020603050405020304" pitchFamily="18" charset="0"/>
                <a:cs typeface="Times New Roman" panose="02020603050405020304" pitchFamily="18" charset="0"/>
              </a:rPr>
              <a:t>	This </a:t>
            </a:r>
            <a:r>
              <a:rPr lang="en-IN" sz="2400" dirty="0">
                <a:solidFill>
                  <a:srgbClr val="002060"/>
                </a:solidFill>
                <a:latin typeface="Times New Roman" panose="02020603050405020304" pitchFamily="18" charset="0"/>
                <a:cs typeface="Times New Roman" panose="02020603050405020304" pitchFamily="18" charset="0"/>
              </a:rPr>
              <a:t>condition occurs when you have high blood pressure in the arteries carrying blood to the lungs, which can produce chest pain</a:t>
            </a:r>
            <a:r>
              <a:rPr lang="en-IN" sz="2400" dirty="0" smtClean="0">
                <a:solidFill>
                  <a:srgbClr val="002060"/>
                </a:solidFill>
                <a:latin typeface="Times New Roman" panose="02020603050405020304" pitchFamily="18" charset="0"/>
                <a:cs typeface="Times New Roman" panose="02020603050405020304" pitchFamily="18" charset="0"/>
              </a:rPr>
              <a:t>.</a:t>
            </a:r>
          </a:p>
          <a:p>
            <a:r>
              <a:rPr lang="en-IN" sz="2400" b="1" i="0" dirty="0" smtClean="0">
                <a:solidFill>
                  <a:srgbClr val="002060"/>
                </a:solidFill>
                <a:effectLst/>
                <a:latin typeface="Times New Roman" panose="02020603050405020304" pitchFamily="18" charset="0"/>
                <a:cs typeface="Times New Roman" panose="02020603050405020304" pitchFamily="18" charset="0"/>
              </a:rPr>
              <a:t>Pneumothorax.</a:t>
            </a:r>
          </a:p>
          <a:p>
            <a:r>
              <a:rPr lang="en-IN" sz="2400" dirty="0" smtClean="0">
                <a:solidFill>
                  <a:srgbClr val="002060"/>
                </a:solidFill>
                <a:latin typeface="Times New Roman" panose="02020603050405020304" pitchFamily="18" charset="0"/>
                <a:cs typeface="Times New Roman" panose="02020603050405020304" pitchFamily="18" charset="0"/>
              </a:rPr>
              <a:t>Diffused chest pain with breathlessness.</a:t>
            </a:r>
            <a:endParaRPr lang="en-IN" sz="24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5057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23</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1646024528"/>
              </p:ext>
            </p:extLst>
          </p:nvPr>
        </p:nvGraphicFramePr>
        <p:xfrm>
          <a:off x="4038600" y="708336"/>
          <a:ext cx="7232525" cy="5178680"/>
        </p:xfrm>
        <a:graphic>
          <a:graphicData uri="http://schemas.openxmlformats.org/drawingml/2006/table">
            <a:tbl>
              <a:tblPr firstRow="1" firstCol="1" bandRow="1">
                <a:tableStyleId>{5940675A-B579-460E-94D1-54222C63F5DA}</a:tableStyleId>
              </a:tblPr>
              <a:tblGrid>
                <a:gridCol w="3615279"/>
                <a:gridCol w="3617246"/>
              </a:tblGrid>
              <a:tr h="516236">
                <a:tc>
                  <a:txBody>
                    <a:bodyPr/>
                    <a:lstStyle/>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Pleuritic chest pain</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Non pleuritic chest pain</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r>
              <a:tr h="1551897">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Located laterally or posteriorly.</a:t>
                      </a:r>
                      <a:endParaRPr lang="en-IN" sz="24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Located in </a:t>
                      </a:r>
                      <a:r>
                        <a:rPr lang="en-IN" sz="2400" dirty="0" err="1">
                          <a:solidFill>
                            <a:srgbClr val="002060"/>
                          </a:solidFill>
                          <a:effectLst/>
                          <a:latin typeface="Times New Roman" panose="02020603050405020304" pitchFamily="18" charset="0"/>
                          <a:cs typeface="Times New Roman" panose="02020603050405020304" pitchFamily="18" charset="0"/>
                        </a:rPr>
                        <a:t>center</a:t>
                      </a:r>
                      <a:r>
                        <a:rPr lang="en-IN" sz="2400" dirty="0">
                          <a:solidFill>
                            <a:srgbClr val="002060"/>
                          </a:solidFill>
                          <a:effectLst/>
                          <a:latin typeface="Times New Roman" panose="02020603050405020304" pitchFamily="18" charset="0"/>
                          <a:cs typeface="Times New Roman" panose="02020603050405020304" pitchFamily="18" charset="0"/>
                        </a:rPr>
                        <a:t> of anterior chest, and may radiate to shoulder or back</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5949">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Described as a sharp stabbing pain</a:t>
                      </a:r>
                      <a:endParaRPr lang="en-IN" sz="24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Described as dull or pressure pain</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75949">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Worsens with a deep breath</a:t>
                      </a:r>
                      <a:endParaRPr lang="en-IN" sz="24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Not effected by breathing</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551897">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Causes: Diseases of chest that cause the pleural lining to be inflamed</a:t>
                      </a:r>
                      <a:endParaRPr lang="en-IN" sz="24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solidFill>
                            <a:srgbClr val="002060"/>
                          </a:solidFill>
                          <a:effectLst/>
                          <a:latin typeface="Times New Roman" panose="02020603050405020304" pitchFamily="18" charset="0"/>
                          <a:cs typeface="Times New Roman" panose="02020603050405020304" pitchFamily="18" charset="0"/>
                        </a:rPr>
                        <a:t>Causes: Angina/Coronary artery occlusion</a:t>
                      </a:r>
                      <a:endParaRPr lang="en-I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Rectangle 1"/>
          <p:cNvSpPr/>
          <p:nvPr/>
        </p:nvSpPr>
        <p:spPr>
          <a:xfrm>
            <a:off x="315449" y="246671"/>
            <a:ext cx="2545890" cy="461665"/>
          </a:xfrm>
          <a:prstGeom prst="rect">
            <a:avLst/>
          </a:prstGeom>
        </p:spPr>
        <p:txBody>
          <a:bodyPr wrap="none">
            <a:spAutoFit/>
          </a:bodyPr>
          <a:lstStyle/>
          <a:p>
            <a:pPr lvl="0"/>
            <a:r>
              <a:rPr lang="en-IN" sz="2400" b="1" dirty="0">
                <a:solidFill>
                  <a:srgbClr val="002060"/>
                </a:solidFill>
                <a:latin typeface="Times New Roman" panose="02020603050405020304" pitchFamily="18" charset="0"/>
                <a:cs typeface="Times New Roman" panose="02020603050405020304" pitchFamily="18" charset="0"/>
              </a:rPr>
              <a:t>Chest pain (</a:t>
            </a:r>
            <a:r>
              <a:rPr lang="en-IN" sz="2400" b="1" dirty="0" err="1">
                <a:solidFill>
                  <a:srgbClr val="002060"/>
                </a:solidFill>
                <a:latin typeface="Times New Roman" panose="02020603050405020304" pitchFamily="18" charset="0"/>
                <a:cs typeface="Times New Roman" panose="02020603050405020304" pitchFamily="18" charset="0"/>
              </a:rPr>
              <a:t>con’t</a:t>
            </a:r>
            <a:r>
              <a:rPr lang="en-IN" sz="2400" b="1" dirty="0">
                <a:solidFill>
                  <a:srgbClr val="002060"/>
                </a:solidFill>
                <a:latin typeface="Times New Roman" panose="02020603050405020304" pitchFamily="18" charset="0"/>
                <a:cs typeface="Times New Roman" panose="02020603050405020304" pitchFamily="18" charset="0"/>
              </a:rPr>
              <a:t>)</a:t>
            </a:r>
            <a:endParaRPr lang="en-I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95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1801"/>
            <a:ext cx="10515600" cy="4039450"/>
          </a:xfrm>
        </p:spPr>
        <p:txBody>
          <a:bodyPr>
            <a:noAutofit/>
          </a:bodyPr>
          <a:lstStyle/>
          <a:p>
            <a:pPr algn="ctr"/>
            <a:r>
              <a:rPr lang="en-IN" dirty="0">
                <a:solidFill>
                  <a:srgbClr val="002060"/>
                </a:solidFill>
                <a:latin typeface="Times New Roman" panose="02020603050405020304" pitchFamily="18" charset="0"/>
                <a:cs typeface="Times New Roman" panose="02020603050405020304" pitchFamily="18" charset="0"/>
              </a:rPr>
              <a:t>APPROACH TO THE PATIENT WITH DISEASE OF THE RESPIRATORY SYSTEM</a:t>
            </a: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24</a:t>
            </a:fld>
            <a:endParaRPr lang="en-IN"/>
          </a:p>
        </p:txBody>
      </p:sp>
    </p:spTree>
    <p:extLst>
      <p:ext uri="{BB962C8B-B14F-4D97-AF65-F5344CB8AC3E}">
        <p14:creationId xmlns:p14="http://schemas.microsoft.com/office/powerpoint/2010/main" val="5407619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25</a:t>
            </a:fld>
            <a:endParaRPr lang="en-IN"/>
          </a:p>
        </p:txBody>
      </p:sp>
      <p:sp>
        <p:nvSpPr>
          <p:cNvPr id="9" name="Rectangle 8"/>
          <p:cNvSpPr/>
          <p:nvPr/>
        </p:nvSpPr>
        <p:spPr>
          <a:xfrm>
            <a:off x="115910" y="310913"/>
            <a:ext cx="12076090" cy="1384995"/>
          </a:xfrm>
          <a:prstGeom prst="rect">
            <a:avLst/>
          </a:prstGeom>
        </p:spPr>
        <p:txBody>
          <a:bodyPr wrap="square">
            <a:spAutoFit/>
          </a:bodyPr>
          <a:lstStyle/>
          <a:p>
            <a:r>
              <a:rPr lang="en-IN" sz="2800" b="1" dirty="0" err="1">
                <a:solidFill>
                  <a:srgbClr val="002060"/>
                </a:solidFill>
                <a:latin typeface="Times New Roman" panose="02020603050405020304" pitchFamily="18" charset="0"/>
                <a:cs typeface="Times New Roman" panose="02020603050405020304" pitchFamily="18" charset="0"/>
              </a:rPr>
              <a:t>Dyspnea</a:t>
            </a:r>
            <a:r>
              <a:rPr lang="en-IN" sz="2800" dirty="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and </a:t>
            </a:r>
            <a:r>
              <a:rPr lang="en-IN" sz="2800" b="1" dirty="0" smtClean="0">
                <a:solidFill>
                  <a:srgbClr val="002060"/>
                </a:solidFill>
                <a:latin typeface="Times New Roman" panose="02020603050405020304" pitchFamily="18" charset="0"/>
                <a:cs typeface="Times New Roman" panose="02020603050405020304" pitchFamily="18" charset="0"/>
              </a:rPr>
              <a:t>Cough</a:t>
            </a:r>
            <a:r>
              <a:rPr lang="en-IN" sz="2800" dirty="0" smtClean="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are common </a:t>
            </a:r>
            <a:r>
              <a:rPr lang="en-IN" sz="2800" dirty="0" smtClean="0">
                <a:solidFill>
                  <a:srgbClr val="002060"/>
                </a:solidFill>
                <a:latin typeface="Times New Roman" panose="02020603050405020304" pitchFamily="18" charset="0"/>
                <a:cs typeface="Times New Roman" panose="02020603050405020304" pitchFamily="18" charset="0"/>
              </a:rPr>
              <a:t>presenting symptoms </a:t>
            </a:r>
            <a:r>
              <a:rPr lang="en-IN" sz="2800" dirty="0">
                <a:solidFill>
                  <a:srgbClr val="002060"/>
                </a:solidFill>
                <a:latin typeface="Times New Roman" panose="02020603050405020304" pitchFamily="18" charset="0"/>
                <a:cs typeface="Times New Roman" panose="02020603050405020304" pitchFamily="18" charset="0"/>
              </a:rPr>
              <a:t>for patients with respiratory system disease. </a:t>
            </a:r>
            <a:r>
              <a:rPr lang="en-IN" sz="2800" dirty="0" smtClean="0">
                <a:solidFill>
                  <a:srgbClr val="002060"/>
                </a:solidFill>
                <a:latin typeface="Times New Roman" panose="02020603050405020304" pitchFamily="18" charset="0"/>
                <a:cs typeface="Times New Roman" panose="02020603050405020304" pitchFamily="18" charset="0"/>
              </a:rPr>
              <a:t>Less common </a:t>
            </a:r>
            <a:r>
              <a:rPr lang="en-IN" sz="2800" dirty="0">
                <a:solidFill>
                  <a:srgbClr val="002060"/>
                </a:solidFill>
                <a:latin typeface="Times New Roman" panose="02020603050405020304" pitchFamily="18" charset="0"/>
                <a:cs typeface="Times New Roman" panose="02020603050405020304" pitchFamily="18" charset="0"/>
              </a:rPr>
              <a:t>symptoms include </a:t>
            </a:r>
            <a:r>
              <a:rPr lang="en-IN" sz="2800" b="1" dirty="0" err="1" smtClean="0">
                <a:solidFill>
                  <a:srgbClr val="002060"/>
                </a:solidFill>
                <a:latin typeface="Times New Roman" panose="02020603050405020304" pitchFamily="18" charset="0"/>
                <a:cs typeface="Times New Roman" panose="02020603050405020304" pitchFamily="18" charset="0"/>
              </a:rPr>
              <a:t>Hemoptysis</a:t>
            </a:r>
            <a:r>
              <a:rPr lang="en-IN" sz="2800" b="1" dirty="0" smtClean="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and </a:t>
            </a:r>
            <a:r>
              <a:rPr lang="en-IN" sz="2800" b="1" dirty="0" smtClean="0">
                <a:solidFill>
                  <a:srgbClr val="002060"/>
                </a:solidFill>
                <a:latin typeface="Times New Roman" panose="02020603050405020304" pitchFamily="18" charset="0"/>
                <a:cs typeface="Times New Roman" panose="02020603050405020304" pitchFamily="18" charset="0"/>
              </a:rPr>
              <a:t>Chest Pain</a:t>
            </a:r>
            <a:r>
              <a:rPr lang="en-IN" sz="2800" dirty="0" smtClean="0">
                <a:solidFill>
                  <a:srgbClr val="002060"/>
                </a:solidFill>
                <a:latin typeface="Times New Roman" panose="02020603050405020304" pitchFamily="18" charset="0"/>
                <a:cs typeface="Times New Roman" panose="02020603050405020304" pitchFamily="18" charset="0"/>
              </a:rPr>
              <a:t>.</a:t>
            </a:r>
            <a:endParaRPr lang="en-IN" sz="2800"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6932" y="2074949"/>
            <a:ext cx="12134045" cy="3108543"/>
          </a:xfrm>
          <a:prstGeom prst="rect">
            <a:avLst/>
          </a:prstGeom>
        </p:spPr>
        <p:txBody>
          <a:bodyPr wrap="square">
            <a:spAutoFit/>
          </a:bodyPr>
          <a:lstStyle/>
          <a:p>
            <a:pPr algn="just"/>
            <a:r>
              <a:rPr lang="en-IN" sz="2800" b="1" dirty="0" err="1">
                <a:solidFill>
                  <a:srgbClr val="002060"/>
                </a:solidFill>
                <a:latin typeface="Times New Roman" panose="02020603050405020304" pitchFamily="18" charset="0"/>
                <a:cs typeface="Times New Roman" panose="02020603050405020304" pitchFamily="18" charset="0"/>
              </a:rPr>
              <a:t>Dyspnea</a:t>
            </a:r>
            <a:r>
              <a:rPr lang="en-IN" sz="2800" b="1" dirty="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When </a:t>
            </a:r>
            <a:r>
              <a:rPr lang="en-IN" sz="2800" dirty="0">
                <a:solidFill>
                  <a:srgbClr val="002060"/>
                </a:solidFill>
                <a:latin typeface="Times New Roman" panose="02020603050405020304" pitchFamily="18" charset="0"/>
                <a:cs typeface="Times New Roman" panose="02020603050405020304" pitchFamily="18" charset="0"/>
              </a:rPr>
              <a:t>evaluating a patient with </a:t>
            </a:r>
            <a:r>
              <a:rPr lang="en-IN" sz="2800" dirty="0" smtClean="0">
                <a:solidFill>
                  <a:srgbClr val="002060"/>
                </a:solidFill>
                <a:latin typeface="Times New Roman" panose="02020603050405020304" pitchFamily="18" charset="0"/>
                <a:cs typeface="Times New Roman" panose="02020603050405020304" pitchFamily="18" charset="0"/>
              </a:rPr>
              <a:t>shortness of </a:t>
            </a:r>
            <a:r>
              <a:rPr lang="en-IN" sz="2800" dirty="0">
                <a:solidFill>
                  <a:srgbClr val="002060"/>
                </a:solidFill>
                <a:latin typeface="Times New Roman" panose="02020603050405020304" pitchFamily="18" charset="0"/>
                <a:cs typeface="Times New Roman" panose="02020603050405020304" pitchFamily="18" charset="0"/>
              </a:rPr>
              <a:t>breath, one should first determine the time course over which </a:t>
            </a:r>
            <a:r>
              <a:rPr lang="en-IN" sz="2800" dirty="0" smtClean="0">
                <a:solidFill>
                  <a:srgbClr val="002060"/>
                </a:solidFill>
                <a:latin typeface="Times New Roman" panose="02020603050405020304" pitchFamily="18" charset="0"/>
                <a:cs typeface="Times New Roman" panose="02020603050405020304" pitchFamily="18" charset="0"/>
              </a:rPr>
              <a:t>the symptom </a:t>
            </a:r>
            <a:r>
              <a:rPr lang="en-IN" sz="2800" dirty="0">
                <a:solidFill>
                  <a:srgbClr val="002060"/>
                </a:solidFill>
                <a:latin typeface="Times New Roman" panose="02020603050405020304" pitchFamily="18" charset="0"/>
                <a:cs typeface="Times New Roman" panose="02020603050405020304" pitchFamily="18" charset="0"/>
              </a:rPr>
              <a:t>has become manifest. </a:t>
            </a:r>
            <a:endParaRPr lang="en-IN" sz="2800" dirty="0" smtClean="0">
              <a:solidFill>
                <a:srgbClr val="002060"/>
              </a:solidFill>
              <a:latin typeface="Times New Roman" panose="02020603050405020304" pitchFamily="18" charset="0"/>
              <a:cs typeface="Times New Roman" panose="02020603050405020304" pitchFamily="18" charset="0"/>
            </a:endParaRPr>
          </a:p>
          <a:p>
            <a:pPr algn="just"/>
            <a:r>
              <a:rPr lang="en-IN" sz="2800" dirty="0" smtClean="0">
                <a:solidFill>
                  <a:srgbClr val="002060"/>
                </a:solidFill>
                <a:latin typeface="Times New Roman" panose="02020603050405020304" pitchFamily="18" charset="0"/>
                <a:cs typeface="Times New Roman" panose="02020603050405020304" pitchFamily="18" charset="0"/>
              </a:rPr>
              <a:t>Patients </a:t>
            </a:r>
            <a:r>
              <a:rPr lang="en-IN" sz="2800" dirty="0">
                <a:solidFill>
                  <a:srgbClr val="002060"/>
                </a:solidFill>
                <a:latin typeface="Times New Roman" panose="02020603050405020304" pitchFamily="18" charset="0"/>
                <a:cs typeface="Times New Roman" panose="02020603050405020304" pitchFamily="18" charset="0"/>
              </a:rPr>
              <a:t>who were well previously </a:t>
            </a:r>
            <a:r>
              <a:rPr lang="en-IN" sz="2800" dirty="0" smtClean="0">
                <a:solidFill>
                  <a:srgbClr val="002060"/>
                </a:solidFill>
                <a:latin typeface="Times New Roman" panose="02020603050405020304" pitchFamily="18" charset="0"/>
                <a:cs typeface="Times New Roman" panose="02020603050405020304" pitchFamily="18" charset="0"/>
              </a:rPr>
              <a:t>and developed </a:t>
            </a:r>
            <a:r>
              <a:rPr lang="en-IN" sz="2800" b="1" i="1" dirty="0">
                <a:solidFill>
                  <a:srgbClr val="002060"/>
                </a:solidFill>
                <a:latin typeface="Times New Roman" panose="02020603050405020304" pitchFamily="18" charset="0"/>
                <a:cs typeface="Times New Roman" panose="02020603050405020304" pitchFamily="18" charset="0"/>
              </a:rPr>
              <a:t>acute </a:t>
            </a:r>
            <a:r>
              <a:rPr lang="en-IN" sz="2800" b="1" dirty="0">
                <a:solidFill>
                  <a:srgbClr val="002060"/>
                </a:solidFill>
                <a:latin typeface="Times New Roman" panose="02020603050405020304" pitchFamily="18" charset="0"/>
                <a:cs typeface="Times New Roman" panose="02020603050405020304" pitchFamily="18" charset="0"/>
              </a:rPr>
              <a:t>shortness of breath</a:t>
            </a:r>
            <a:r>
              <a:rPr lang="en-IN" sz="2800" dirty="0">
                <a:solidFill>
                  <a:srgbClr val="002060"/>
                </a:solidFill>
                <a:latin typeface="Times New Roman" panose="02020603050405020304" pitchFamily="18" charset="0"/>
                <a:cs typeface="Times New Roman" panose="02020603050405020304" pitchFamily="18" charset="0"/>
              </a:rPr>
              <a:t> </a:t>
            </a:r>
            <a:r>
              <a:rPr lang="en-IN" sz="2800" b="1" dirty="0">
                <a:solidFill>
                  <a:srgbClr val="002060"/>
                </a:solidFill>
                <a:latin typeface="Times New Roman" panose="02020603050405020304" pitchFamily="18" charset="0"/>
                <a:cs typeface="Times New Roman" panose="02020603050405020304" pitchFamily="18" charset="0"/>
              </a:rPr>
              <a:t>(over a period of hours to </a:t>
            </a:r>
            <a:r>
              <a:rPr lang="en-IN" sz="2800" b="1" dirty="0" smtClean="0">
                <a:solidFill>
                  <a:srgbClr val="002060"/>
                </a:solidFill>
                <a:latin typeface="Times New Roman" panose="02020603050405020304" pitchFamily="18" charset="0"/>
                <a:cs typeface="Times New Roman" panose="02020603050405020304" pitchFamily="18" charset="0"/>
              </a:rPr>
              <a:t>days) </a:t>
            </a:r>
            <a:r>
              <a:rPr lang="en-IN" sz="2800" dirty="0" smtClean="0">
                <a:solidFill>
                  <a:srgbClr val="002060"/>
                </a:solidFill>
                <a:latin typeface="Times New Roman" panose="02020603050405020304" pitchFamily="18" charset="0"/>
                <a:cs typeface="Times New Roman" panose="02020603050405020304" pitchFamily="18" charset="0"/>
              </a:rPr>
              <a:t>can </a:t>
            </a:r>
            <a:r>
              <a:rPr lang="en-IN" sz="2800" dirty="0">
                <a:solidFill>
                  <a:srgbClr val="002060"/>
                </a:solidFill>
                <a:latin typeface="Times New Roman" panose="02020603050405020304" pitchFamily="18" charset="0"/>
                <a:cs typeface="Times New Roman" panose="02020603050405020304" pitchFamily="18" charset="0"/>
              </a:rPr>
              <a:t>have </a:t>
            </a:r>
            <a:r>
              <a:rPr lang="en-IN" sz="2800" b="1" dirty="0">
                <a:solidFill>
                  <a:srgbClr val="002060"/>
                </a:solidFill>
                <a:latin typeface="Times New Roman" panose="02020603050405020304" pitchFamily="18" charset="0"/>
                <a:cs typeface="Times New Roman" panose="02020603050405020304" pitchFamily="18" charset="0"/>
              </a:rPr>
              <a:t>acute disease affecting the airways </a:t>
            </a:r>
            <a:r>
              <a:rPr lang="en-IN" sz="2400" dirty="0">
                <a:solidFill>
                  <a:srgbClr val="002060"/>
                </a:solidFill>
                <a:latin typeface="Times New Roman" panose="02020603050405020304" pitchFamily="18" charset="0"/>
                <a:cs typeface="Times New Roman" panose="02020603050405020304" pitchFamily="18" charset="0"/>
              </a:rPr>
              <a:t>(an acute attack </a:t>
            </a:r>
            <a:r>
              <a:rPr lang="en-IN" sz="2400" dirty="0" smtClean="0">
                <a:solidFill>
                  <a:srgbClr val="002060"/>
                </a:solidFill>
                <a:latin typeface="Times New Roman" panose="02020603050405020304" pitchFamily="18" charset="0"/>
                <a:cs typeface="Times New Roman" panose="02020603050405020304" pitchFamily="18" charset="0"/>
              </a:rPr>
              <a:t>of asthma</a:t>
            </a:r>
            <a:r>
              <a:rPr lang="en-IN" sz="2400" dirty="0">
                <a:solidFill>
                  <a:srgbClr val="002060"/>
                </a:solidFill>
                <a:latin typeface="Times New Roman" panose="02020603050405020304" pitchFamily="18" charset="0"/>
                <a:cs typeface="Times New Roman" panose="02020603050405020304" pitchFamily="18" charset="0"/>
              </a:rPr>
              <a:t>), </a:t>
            </a:r>
            <a:r>
              <a:rPr lang="en-IN" sz="2800" b="1" dirty="0">
                <a:solidFill>
                  <a:srgbClr val="002060"/>
                </a:solidFill>
                <a:latin typeface="Times New Roman" panose="02020603050405020304" pitchFamily="18" charset="0"/>
                <a:cs typeface="Times New Roman" panose="02020603050405020304" pitchFamily="18" charset="0"/>
              </a:rPr>
              <a:t>the pulmonary parenchyma </a:t>
            </a:r>
            <a:r>
              <a:rPr lang="en-IN" sz="2400" dirty="0">
                <a:solidFill>
                  <a:srgbClr val="002060"/>
                </a:solidFill>
                <a:latin typeface="Times New Roman" panose="02020603050405020304" pitchFamily="18" charset="0"/>
                <a:cs typeface="Times New Roman" panose="02020603050405020304" pitchFamily="18" charset="0"/>
              </a:rPr>
              <a:t>(acute pulmonary </a:t>
            </a:r>
            <a:r>
              <a:rPr lang="en-IN" sz="2400" dirty="0" err="1">
                <a:solidFill>
                  <a:srgbClr val="002060"/>
                </a:solidFill>
                <a:latin typeface="Times New Roman" panose="02020603050405020304" pitchFamily="18" charset="0"/>
                <a:cs typeface="Times New Roman" panose="02020603050405020304" pitchFamily="18" charset="0"/>
              </a:rPr>
              <a:t>edema</a:t>
            </a:r>
            <a:r>
              <a:rPr lang="en-IN" sz="2400" dirty="0">
                <a:solidFill>
                  <a:srgbClr val="002060"/>
                </a:solidFill>
                <a:latin typeface="Times New Roman" panose="02020603050405020304" pitchFamily="18" charset="0"/>
                <a:cs typeface="Times New Roman" panose="02020603050405020304" pitchFamily="18" charset="0"/>
              </a:rPr>
              <a:t> or </a:t>
            </a:r>
            <a:r>
              <a:rPr lang="en-IN" sz="2400" dirty="0" smtClean="0">
                <a:solidFill>
                  <a:srgbClr val="002060"/>
                </a:solidFill>
                <a:latin typeface="Times New Roman" panose="02020603050405020304" pitchFamily="18" charset="0"/>
                <a:cs typeface="Times New Roman" panose="02020603050405020304" pitchFamily="18" charset="0"/>
              </a:rPr>
              <a:t>an acute </a:t>
            </a:r>
            <a:r>
              <a:rPr lang="en-IN" sz="2400" dirty="0">
                <a:solidFill>
                  <a:srgbClr val="002060"/>
                </a:solidFill>
                <a:latin typeface="Times New Roman" panose="02020603050405020304" pitchFamily="18" charset="0"/>
                <a:cs typeface="Times New Roman" panose="02020603050405020304" pitchFamily="18" charset="0"/>
              </a:rPr>
              <a:t>infectious process such as a bacterial pneumonia), </a:t>
            </a:r>
            <a:r>
              <a:rPr lang="en-IN" sz="2800" b="1" dirty="0">
                <a:solidFill>
                  <a:srgbClr val="002060"/>
                </a:solidFill>
                <a:latin typeface="Times New Roman" panose="02020603050405020304" pitchFamily="18" charset="0"/>
                <a:cs typeface="Times New Roman" panose="02020603050405020304" pitchFamily="18" charset="0"/>
              </a:rPr>
              <a:t>the </a:t>
            </a:r>
            <a:r>
              <a:rPr lang="en-IN" sz="2800" b="1" dirty="0" smtClean="0">
                <a:solidFill>
                  <a:srgbClr val="002060"/>
                </a:solidFill>
                <a:latin typeface="Times New Roman" panose="02020603050405020304" pitchFamily="18" charset="0"/>
                <a:cs typeface="Times New Roman" panose="02020603050405020304" pitchFamily="18" charset="0"/>
              </a:rPr>
              <a:t>pleural space </a:t>
            </a:r>
            <a:r>
              <a:rPr lang="en-IN" sz="2400" dirty="0">
                <a:solidFill>
                  <a:srgbClr val="002060"/>
                </a:solidFill>
                <a:latin typeface="Times New Roman" panose="02020603050405020304" pitchFamily="18" charset="0"/>
                <a:cs typeface="Times New Roman" panose="02020603050405020304" pitchFamily="18" charset="0"/>
              </a:rPr>
              <a:t>(a pneumothorax), </a:t>
            </a:r>
            <a:r>
              <a:rPr lang="en-IN" sz="2800" dirty="0">
                <a:solidFill>
                  <a:srgbClr val="002060"/>
                </a:solidFill>
                <a:latin typeface="Times New Roman" panose="02020603050405020304" pitchFamily="18" charset="0"/>
                <a:cs typeface="Times New Roman" panose="02020603050405020304" pitchFamily="18" charset="0"/>
              </a:rPr>
              <a:t>or </a:t>
            </a:r>
            <a:r>
              <a:rPr lang="en-IN" sz="2800" b="1" dirty="0">
                <a:solidFill>
                  <a:srgbClr val="002060"/>
                </a:solidFill>
                <a:latin typeface="Times New Roman" panose="02020603050405020304" pitchFamily="18" charset="0"/>
                <a:cs typeface="Times New Roman" panose="02020603050405020304" pitchFamily="18" charset="0"/>
              </a:rPr>
              <a:t>the pulmonary vasculature </a:t>
            </a:r>
            <a:r>
              <a:rPr lang="en-IN" sz="2400" dirty="0">
                <a:solidFill>
                  <a:srgbClr val="002060"/>
                </a:solidFill>
                <a:latin typeface="Times New Roman" panose="02020603050405020304" pitchFamily="18" charset="0"/>
                <a:cs typeface="Times New Roman" panose="02020603050405020304" pitchFamily="18" charset="0"/>
              </a:rPr>
              <a:t>(a </a:t>
            </a:r>
            <a:r>
              <a:rPr lang="en-IN" sz="2400" dirty="0" smtClean="0">
                <a:solidFill>
                  <a:srgbClr val="002060"/>
                </a:solidFill>
                <a:latin typeface="Times New Roman" panose="02020603050405020304" pitchFamily="18" charset="0"/>
                <a:cs typeface="Times New Roman" panose="02020603050405020304" pitchFamily="18" charset="0"/>
              </a:rPr>
              <a:t>pulmonary embolus</a:t>
            </a:r>
            <a:r>
              <a:rPr lang="en-IN" sz="2400" dirty="0">
                <a:solidFill>
                  <a:srgbClr val="002060"/>
                </a:solidFill>
                <a:latin typeface="Times New Roman" panose="02020603050405020304" pitchFamily="18" charset="0"/>
                <a:cs typeface="Times New Roman" panose="02020603050405020304" pitchFamily="18" charset="0"/>
              </a:rPr>
              <a:t>). </a:t>
            </a:r>
            <a:endParaRPr lang="en-IN" sz="24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4962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26</a:t>
            </a:fld>
            <a:endParaRPr lang="en-IN"/>
          </a:p>
        </p:txBody>
      </p:sp>
      <p:sp>
        <p:nvSpPr>
          <p:cNvPr id="5" name="Rectangle 4"/>
          <p:cNvSpPr/>
          <p:nvPr/>
        </p:nvSpPr>
        <p:spPr>
          <a:xfrm>
            <a:off x="0" y="3245703"/>
            <a:ext cx="12192000" cy="3293209"/>
          </a:xfrm>
          <a:prstGeom prst="rect">
            <a:avLst/>
          </a:prstGeom>
        </p:spPr>
        <p:txBody>
          <a:bodyPr wrap="square">
            <a:spAutoFit/>
          </a:bodyPr>
          <a:lstStyle/>
          <a:p>
            <a:pPr lvl="0"/>
            <a:r>
              <a:rPr lang="en-IN" sz="2600" b="1" dirty="0">
                <a:solidFill>
                  <a:srgbClr val="002060"/>
                </a:solidFill>
                <a:latin typeface="Times New Roman" panose="02020603050405020304" pitchFamily="18" charset="0"/>
                <a:cs typeface="Times New Roman" panose="02020603050405020304" pitchFamily="18" charset="0"/>
              </a:rPr>
              <a:t>A </a:t>
            </a:r>
            <a:r>
              <a:rPr lang="en-IN" sz="2600" b="1" i="1" dirty="0">
                <a:solidFill>
                  <a:srgbClr val="002060"/>
                </a:solidFill>
                <a:latin typeface="Times New Roman" panose="02020603050405020304" pitchFamily="18" charset="0"/>
                <a:cs typeface="Times New Roman" panose="02020603050405020304" pitchFamily="18" charset="0"/>
              </a:rPr>
              <a:t>chronic </a:t>
            </a:r>
            <a:r>
              <a:rPr lang="en-IN" sz="2600" b="1" dirty="0">
                <a:solidFill>
                  <a:srgbClr val="002060"/>
                </a:solidFill>
                <a:latin typeface="Times New Roman" panose="02020603050405020304" pitchFamily="18" charset="0"/>
                <a:cs typeface="Times New Roman" panose="02020603050405020304" pitchFamily="18" charset="0"/>
              </a:rPr>
              <a:t>presentation (over months to years) </a:t>
            </a:r>
            <a:r>
              <a:rPr lang="en-IN" sz="2600" dirty="0">
                <a:solidFill>
                  <a:srgbClr val="002060"/>
                </a:solidFill>
                <a:latin typeface="Times New Roman" panose="02020603050405020304" pitchFamily="18" charset="0"/>
                <a:cs typeface="Times New Roman" panose="02020603050405020304" pitchFamily="18" charset="0"/>
              </a:rPr>
              <a:t>often indicates </a:t>
            </a:r>
            <a:r>
              <a:rPr lang="en-IN" sz="2600" b="1" dirty="0">
                <a:solidFill>
                  <a:srgbClr val="002060"/>
                </a:solidFill>
                <a:latin typeface="Times New Roman" panose="02020603050405020304" pitchFamily="18" charset="0"/>
                <a:cs typeface="Times New Roman" panose="02020603050405020304" pitchFamily="18" charset="0"/>
              </a:rPr>
              <a:t>chronic obstructive lung disease, chronic interstitial lung disease, or chronic cardiac disease</a:t>
            </a:r>
            <a:r>
              <a:rPr lang="en-IN" sz="2600" dirty="0">
                <a:solidFill>
                  <a:srgbClr val="002060"/>
                </a:solidFill>
                <a:latin typeface="Times New Roman" panose="02020603050405020304" pitchFamily="18" charset="0"/>
                <a:cs typeface="Times New Roman" panose="02020603050405020304" pitchFamily="18" charset="0"/>
              </a:rPr>
              <a:t>. Chronic diseases of </a:t>
            </a:r>
            <a:r>
              <a:rPr lang="en-IN" sz="2600" b="1" dirty="0">
                <a:solidFill>
                  <a:srgbClr val="002060"/>
                </a:solidFill>
                <a:latin typeface="Times New Roman" panose="02020603050405020304" pitchFamily="18" charset="0"/>
                <a:cs typeface="Times New Roman" panose="02020603050405020304" pitchFamily="18" charset="0"/>
              </a:rPr>
              <a:t>airways</a:t>
            </a:r>
            <a:r>
              <a:rPr lang="en-IN" sz="2600" dirty="0">
                <a:solidFill>
                  <a:srgbClr val="002060"/>
                </a:solidFill>
                <a:latin typeface="Times New Roman" panose="02020603050405020304" pitchFamily="18" charset="0"/>
                <a:cs typeface="Times New Roman" panose="02020603050405020304" pitchFamily="18" charset="0"/>
              </a:rPr>
              <a:t> (not only chronic obstructive lung disease but also asthma)are characterized by exacerbations and remissions.</a:t>
            </a:r>
          </a:p>
          <a:p>
            <a:pPr lvl="0"/>
            <a:r>
              <a:rPr lang="en-IN" sz="2600" dirty="0">
                <a:solidFill>
                  <a:srgbClr val="002060"/>
                </a:solidFill>
                <a:latin typeface="Times New Roman" panose="02020603050405020304" pitchFamily="18" charset="0"/>
                <a:cs typeface="Times New Roman" panose="02020603050405020304" pitchFamily="18" charset="0"/>
              </a:rPr>
              <a:t>Patients often have periods when they are severely limited by shortness of breath, but these may be interspersed with periods in which </a:t>
            </a:r>
            <a:r>
              <a:rPr lang="en-IN" sz="2600" dirty="0" smtClean="0">
                <a:solidFill>
                  <a:srgbClr val="002060"/>
                </a:solidFill>
                <a:latin typeface="Times New Roman" panose="02020603050405020304" pitchFamily="18" charset="0"/>
                <a:cs typeface="Times New Roman" panose="02020603050405020304" pitchFamily="18" charset="0"/>
              </a:rPr>
              <a:t>symptoms are </a:t>
            </a:r>
            <a:r>
              <a:rPr lang="en-IN" sz="2600" dirty="0">
                <a:solidFill>
                  <a:srgbClr val="002060"/>
                </a:solidFill>
                <a:latin typeface="Times New Roman" panose="02020603050405020304" pitchFamily="18" charset="0"/>
                <a:cs typeface="Times New Roman" panose="02020603050405020304" pitchFamily="18" charset="0"/>
              </a:rPr>
              <a:t>minimal or absent. In contrast, many of the diseases of pulmonary parenchyma are characterized by a slow but inexorable progression.</a:t>
            </a:r>
          </a:p>
        </p:txBody>
      </p:sp>
      <p:sp>
        <p:nvSpPr>
          <p:cNvPr id="6" name="Rectangle 5"/>
          <p:cNvSpPr/>
          <p:nvPr/>
        </p:nvSpPr>
        <p:spPr>
          <a:xfrm>
            <a:off x="0" y="0"/>
            <a:ext cx="12192000" cy="3293209"/>
          </a:xfrm>
          <a:prstGeom prst="rect">
            <a:avLst/>
          </a:prstGeom>
        </p:spPr>
        <p:txBody>
          <a:bodyPr wrap="square">
            <a:spAutoFit/>
          </a:bodyPr>
          <a:lstStyle/>
          <a:p>
            <a:pPr lvl="0" algn="just"/>
            <a:r>
              <a:rPr lang="en-IN" sz="2600" b="1" dirty="0">
                <a:solidFill>
                  <a:srgbClr val="002060"/>
                </a:solidFill>
                <a:latin typeface="Times New Roman" panose="02020603050405020304" pitchFamily="18" charset="0"/>
                <a:cs typeface="Times New Roman" panose="02020603050405020304" pitchFamily="18" charset="0"/>
              </a:rPr>
              <a:t>A </a:t>
            </a:r>
            <a:r>
              <a:rPr lang="en-IN" sz="2600" b="1" i="1" dirty="0">
                <a:solidFill>
                  <a:srgbClr val="002060"/>
                </a:solidFill>
                <a:latin typeface="Times New Roman" panose="02020603050405020304" pitchFamily="18" charset="0"/>
                <a:cs typeface="Times New Roman" panose="02020603050405020304" pitchFamily="18" charset="0"/>
              </a:rPr>
              <a:t>subacute </a:t>
            </a:r>
            <a:r>
              <a:rPr lang="en-IN" sz="2600" b="1" dirty="0">
                <a:solidFill>
                  <a:srgbClr val="002060"/>
                </a:solidFill>
                <a:latin typeface="Times New Roman" panose="02020603050405020304" pitchFamily="18" charset="0"/>
                <a:cs typeface="Times New Roman" panose="02020603050405020304" pitchFamily="18" charset="0"/>
              </a:rPr>
              <a:t>presentation (over days to weeks)can </a:t>
            </a:r>
            <a:r>
              <a:rPr lang="en-IN" sz="2600" dirty="0">
                <a:solidFill>
                  <a:srgbClr val="002060"/>
                </a:solidFill>
                <a:latin typeface="Times New Roman" panose="02020603050405020304" pitchFamily="18" charset="0"/>
                <a:cs typeface="Times New Roman" panose="02020603050405020304" pitchFamily="18" charset="0"/>
              </a:rPr>
              <a:t>suggest an exacerbation of pre-existing </a:t>
            </a:r>
            <a:r>
              <a:rPr lang="en-IN" sz="2600" b="1" dirty="0">
                <a:solidFill>
                  <a:srgbClr val="002060"/>
                </a:solidFill>
                <a:latin typeface="Times New Roman" panose="02020603050405020304" pitchFamily="18" charset="0"/>
                <a:cs typeface="Times New Roman" panose="02020603050405020304" pitchFamily="18" charset="0"/>
              </a:rPr>
              <a:t>airways disease </a:t>
            </a:r>
            <a:r>
              <a:rPr lang="en-IN" sz="2600" dirty="0">
                <a:solidFill>
                  <a:srgbClr val="002060"/>
                </a:solidFill>
                <a:latin typeface="Times New Roman" panose="02020603050405020304" pitchFamily="18" charset="0"/>
                <a:cs typeface="Times New Roman" panose="02020603050405020304" pitchFamily="18" charset="0"/>
              </a:rPr>
              <a:t>(asthma or chronic bronchitis), an indolent </a:t>
            </a:r>
            <a:r>
              <a:rPr lang="en-IN" sz="2600" b="1" dirty="0">
                <a:solidFill>
                  <a:srgbClr val="002060"/>
                </a:solidFill>
                <a:latin typeface="Times New Roman" panose="02020603050405020304" pitchFamily="18" charset="0"/>
                <a:cs typeface="Times New Roman" panose="02020603050405020304" pitchFamily="18" charset="0"/>
              </a:rPr>
              <a:t>parenchymal infection</a:t>
            </a:r>
            <a:r>
              <a:rPr lang="en-IN" sz="2600" dirty="0">
                <a:solidFill>
                  <a:srgbClr val="002060"/>
                </a:solidFill>
                <a:latin typeface="Times New Roman" panose="02020603050405020304" pitchFamily="18" charset="0"/>
                <a:cs typeface="Times New Roman" panose="02020603050405020304" pitchFamily="18" charset="0"/>
              </a:rPr>
              <a:t> </a:t>
            </a:r>
            <a:r>
              <a:rPr lang="en-IN" sz="2200" dirty="0">
                <a:solidFill>
                  <a:srgbClr val="002060"/>
                </a:solidFill>
                <a:latin typeface="Times New Roman" panose="02020603050405020304" pitchFamily="18" charset="0"/>
                <a:cs typeface="Times New Roman" panose="02020603050405020304" pitchFamily="18" charset="0"/>
              </a:rPr>
              <a:t>(</a:t>
            </a:r>
            <a:r>
              <a:rPr lang="en-IN" sz="2200" i="1" dirty="0">
                <a:solidFill>
                  <a:srgbClr val="002060"/>
                </a:solidFill>
                <a:latin typeface="Times New Roman" panose="02020603050405020304" pitchFamily="18" charset="0"/>
                <a:cs typeface="Times New Roman" panose="02020603050405020304" pitchFamily="18" charset="0"/>
              </a:rPr>
              <a:t>Pneumocystis </a:t>
            </a:r>
            <a:r>
              <a:rPr lang="en-IN" sz="2200" i="1" dirty="0" err="1">
                <a:solidFill>
                  <a:srgbClr val="002060"/>
                </a:solidFill>
                <a:latin typeface="Times New Roman" panose="02020603050405020304" pitchFamily="18" charset="0"/>
                <a:cs typeface="Times New Roman" panose="02020603050405020304" pitchFamily="18" charset="0"/>
              </a:rPr>
              <a:t>carinii</a:t>
            </a:r>
            <a:r>
              <a:rPr lang="en-IN" sz="2200" i="1" dirty="0">
                <a:solidFill>
                  <a:srgbClr val="002060"/>
                </a:solidFill>
                <a:latin typeface="Times New Roman" panose="02020603050405020304" pitchFamily="18" charset="0"/>
                <a:cs typeface="Times New Roman" panose="02020603050405020304" pitchFamily="18" charset="0"/>
              </a:rPr>
              <a:t> </a:t>
            </a:r>
            <a:r>
              <a:rPr lang="en-IN" sz="2200" dirty="0">
                <a:solidFill>
                  <a:srgbClr val="002060"/>
                </a:solidFill>
                <a:latin typeface="Times New Roman" panose="02020603050405020304" pitchFamily="18" charset="0"/>
                <a:cs typeface="Times New Roman" panose="02020603050405020304" pitchFamily="18" charset="0"/>
              </a:rPr>
              <a:t>pneumonia in a patient with AIDS, mycobacterial or fungal pneumonia), </a:t>
            </a:r>
            <a:r>
              <a:rPr lang="en-IN" sz="2600" b="1" dirty="0">
                <a:solidFill>
                  <a:srgbClr val="002060"/>
                </a:solidFill>
                <a:latin typeface="Times New Roman" panose="02020603050405020304" pitchFamily="18" charset="0"/>
                <a:cs typeface="Times New Roman" panose="02020603050405020304" pitchFamily="18" charset="0"/>
              </a:rPr>
              <a:t>a </a:t>
            </a:r>
            <a:r>
              <a:rPr lang="en-IN" sz="2600" b="1" dirty="0" err="1">
                <a:solidFill>
                  <a:srgbClr val="002060"/>
                </a:solidFill>
                <a:latin typeface="Times New Roman" panose="02020603050405020304" pitchFamily="18" charset="0"/>
                <a:cs typeface="Times New Roman" panose="02020603050405020304" pitchFamily="18" charset="0"/>
              </a:rPr>
              <a:t>noninfectious</a:t>
            </a:r>
            <a:r>
              <a:rPr lang="en-IN" sz="2600" b="1" dirty="0">
                <a:solidFill>
                  <a:srgbClr val="002060"/>
                </a:solidFill>
                <a:latin typeface="Times New Roman" panose="02020603050405020304" pitchFamily="18" charset="0"/>
                <a:cs typeface="Times New Roman" panose="02020603050405020304" pitchFamily="18" charset="0"/>
              </a:rPr>
              <a:t> inflammatory process that proceeds at a relatively slow pace</a:t>
            </a:r>
            <a:r>
              <a:rPr lang="en-IN" sz="2600" dirty="0">
                <a:solidFill>
                  <a:srgbClr val="002060"/>
                </a:solidFill>
                <a:latin typeface="Times New Roman" panose="02020603050405020304" pitchFamily="18" charset="0"/>
                <a:cs typeface="Times New Roman" panose="02020603050405020304" pitchFamily="18" charset="0"/>
              </a:rPr>
              <a:t> </a:t>
            </a:r>
            <a:r>
              <a:rPr lang="en-IN" sz="2200" dirty="0">
                <a:solidFill>
                  <a:srgbClr val="002060"/>
                </a:solidFill>
                <a:latin typeface="Times New Roman" panose="02020603050405020304" pitchFamily="18" charset="0"/>
                <a:cs typeface="Times New Roman" panose="02020603050405020304" pitchFamily="18" charset="0"/>
              </a:rPr>
              <a:t>(Wegener’s granulomatosis, eosinophilic pneumonia, bronchiolitis obliterans with organizing pneumonia, and many others</a:t>
            </a:r>
            <a:r>
              <a:rPr lang="en-IN" sz="2600" dirty="0">
                <a:solidFill>
                  <a:srgbClr val="002060"/>
                </a:solidFill>
                <a:latin typeface="Times New Roman" panose="02020603050405020304" pitchFamily="18" charset="0"/>
                <a:cs typeface="Times New Roman" panose="02020603050405020304" pitchFamily="18" charset="0"/>
              </a:rPr>
              <a:t>), </a:t>
            </a:r>
            <a:r>
              <a:rPr lang="en-IN" sz="2600" b="1" dirty="0">
                <a:solidFill>
                  <a:srgbClr val="002060"/>
                </a:solidFill>
                <a:latin typeface="Times New Roman" panose="02020603050405020304" pitchFamily="18" charset="0"/>
                <a:cs typeface="Times New Roman" panose="02020603050405020304" pitchFamily="18" charset="0"/>
              </a:rPr>
              <a:t>neuromuscular </a:t>
            </a:r>
            <a:r>
              <a:rPr lang="fr-FR" sz="2600" b="1" dirty="0" err="1">
                <a:solidFill>
                  <a:srgbClr val="002060"/>
                </a:solidFill>
                <a:latin typeface="Times New Roman" panose="02020603050405020304" pitchFamily="18" charset="0"/>
                <a:cs typeface="Times New Roman" panose="02020603050405020304" pitchFamily="18" charset="0"/>
              </a:rPr>
              <a:t>disease</a:t>
            </a:r>
            <a:r>
              <a:rPr lang="fr-FR" sz="2600" b="1" dirty="0">
                <a:solidFill>
                  <a:srgbClr val="002060"/>
                </a:solidFill>
                <a:latin typeface="Times New Roman" panose="02020603050405020304" pitchFamily="18" charset="0"/>
                <a:cs typeface="Times New Roman" panose="02020603050405020304" pitchFamily="18" charset="0"/>
              </a:rPr>
              <a:t> </a:t>
            </a:r>
            <a:r>
              <a:rPr lang="fr-FR" sz="2200" dirty="0">
                <a:solidFill>
                  <a:srgbClr val="002060"/>
                </a:solidFill>
                <a:latin typeface="Times New Roman" panose="02020603050405020304" pitchFamily="18" charset="0"/>
                <a:cs typeface="Times New Roman" panose="02020603050405020304" pitchFamily="18" charset="0"/>
              </a:rPr>
              <a:t>(Guillain-Barre´ syndrome, </a:t>
            </a:r>
            <a:r>
              <a:rPr lang="fr-FR" sz="2200" dirty="0" err="1">
                <a:solidFill>
                  <a:srgbClr val="002060"/>
                </a:solidFill>
                <a:latin typeface="Times New Roman" panose="02020603050405020304" pitchFamily="18" charset="0"/>
                <a:cs typeface="Times New Roman" panose="02020603050405020304" pitchFamily="18" charset="0"/>
              </a:rPr>
              <a:t>myasthenia</a:t>
            </a:r>
            <a:r>
              <a:rPr lang="fr-FR" sz="2200" dirty="0">
                <a:solidFill>
                  <a:srgbClr val="002060"/>
                </a:solidFill>
                <a:latin typeface="Times New Roman" panose="02020603050405020304" pitchFamily="18" charset="0"/>
                <a:cs typeface="Times New Roman" panose="02020603050405020304" pitchFamily="18" charset="0"/>
              </a:rPr>
              <a:t> gravis), </a:t>
            </a:r>
            <a:r>
              <a:rPr lang="en-IN" sz="2600" b="1" dirty="0">
                <a:solidFill>
                  <a:srgbClr val="002060"/>
                </a:solidFill>
                <a:latin typeface="Times New Roman" panose="02020603050405020304" pitchFamily="18" charset="0"/>
                <a:cs typeface="Times New Roman" panose="02020603050405020304" pitchFamily="18" charset="0"/>
              </a:rPr>
              <a:t>pleural disease </a:t>
            </a:r>
            <a:r>
              <a:rPr lang="en-IN" sz="2200" dirty="0">
                <a:solidFill>
                  <a:srgbClr val="002060"/>
                </a:solidFill>
                <a:latin typeface="Times New Roman" panose="02020603050405020304" pitchFamily="18" charset="0"/>
                <a:cs typeface="Times New Roman" panose="02020603050405020304" pitchFamily="18" charset="0"/>
              </a:rPr>
              <a:t>(pleural effusion from a variety of possible causes)</a:t>
            </a:r>
            <a:r>
              <a:rPr lang="en-IN" sz="2600" dirty="0">
                <a:solidFill>
                  <a:srgbClr val="002060"/>
                </a:solidFill>
                <a:latin typeface="Times New Roman" panose="02020603050405020304" pitchFamily="18" charset="0"/>
                <a:cs typeface="Times New Roman" panose="02020603050405020304" pitchFamily="18" charset="0"/>
              </a:rPr>
              <a:t>, </a:t>
            </a:r>
            <a:r>
              <a:rPr lang="en-IN" sz="2600" b="1" dirty="0">
                <a:solidFill>
                  <a:srgbClr val="002060"/>
                </a:solidFill>
                <a:latin typeface="Times New Roman" panose="02020603050405020304" pitchFamily="18" charset="0"/>
                <a:cs typeface="Times New Roman" panose="02020603050405020304" pitchFamily="18" charset="0"/>
              </a:rPr>
              <a:t>or chronic cardiac disease </a:t>
            </a:r>
            <a:r>
              <a:rPr lang="en-IN" sz="2200" dirty="0">
                <a:solidFill>
                  <a:srgbClr val="002060"/>
                </a:solidFill>
                <a:latin typeface="Times New Roman" panose="02020603050405020304" pitchFamily="18" charset="0"/>
                <a:cs typeface="Times New Roman" panose="02020603050405020304" pitchFamily="18" charset="0"/>
              </a:rPr>
              <a:t>(congestive heart failure). </a:t>
            </a:r>
          </a:p>
        </p:txBody>
      </p:sp>
    </p:spTree>
    <p:extLst>
      <p:ext uri="{BB962C8B-B14F-4D97-AF65-F5344CB8AC3E}">
        <p14:creationId xmlns:p14="http://schemas.microsoft.com/office/powerpoint/2010/main" val="21144136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27</a:t>
            </a:fld>
            <a:endParaRPr lang="en-IN"/>
          </a:p>
        </p:txBody>
      </p:sp>
      <p:sp>
        <p:nvSpPr>
          <p:cNvPr id="5" name="Rectangle 4"/>
          <p:cNvSpPr/>
          <p:nvPr/>
        </p:nvSpPr>
        <p:spPr>
          <a:xfrm>
            <a:off x="126642" y="538084"/>
            <a:ext cx="11938715" cy="5232202"/>
          </a:xfrm>
          <a:prstGeom prst="rect">
            <a:avLst/>
          </a:prstGeom>
        </p:spPr>
        <p:txBody>
          <a:bodyPr wrap="square">
            <a:spAutoFit/>
          </a:bodyPr>
          <a:lstStyle/>
          <a:p>
            <a:pPr algn="just"/>
            <a:r>
              <a:rPr lang="en-IN" sz="2800" b="1" i="1" dirty="0">
                <a:solidFill>
                  <a:srgbClr val="002060"/>
                </a:solidFill>
                <a:latin typeface="Times New Roman" panose="02020603050405020304" pitchFamily="18" charset="0"/>
                <a:cs typeface="Times New Roman" panose="02020603050405020304" pitchFamily="18" charset="0"/>
              </a:rPr>
              <a:t>Cough </a:t>
            </a:r>
            <a:r>
              <a:rPr lang="en-IN" sz="2800" dirty="0" smtClean="0">
                <a:solidFill>
                  <a:srgbClr val="002060"/>
                </a:solidFill>
                <a:latin typeface="Times New Roman" panose="02020603050405020304" pitchFamily="18" charset="0"/>
                <a:cs typeface="Times New Roman" panose="02020603050405020304" pitchFamily="18" charset="0"/>
              </a:rPr>
              <a:t>may </a:t>
            </a:r>
            <a:r>
              <a:rPr lang="en-IN" sz="2800" dirty="0">
                <a:solidFill>
                  <a:srgbClr val="002060"/>
                </a:solidFill>
                <a:latin typeface="Times New Roman" panose="02020603050405020304" pitchFamily="18" charset="0"/>
                <a:cs typeface="Times New Roman" panose="02020603050405020304" pitchFamily="18" charset="0"/>
              </a:rPr>
              <a:t>indicate the </a:t>
            </a:r>
            <a:r>
              <a:rPr lang="en-IN" sz="2800" dirty="0" smtClean="0">
                <a:solidFill>
                  <a:srgbClr val="002060"/>
                </a:solidFill>
                <a:latin typeface="Times New Roman" panose="02020603050405020304" pitchFamily="18" charset="0"/>
                <a:cs typeface="Times New Roman" panose="02020603050405020304" pitchFamily="18" charset="0"/>
              </a:rPr>
              <a:t>presence of </a:t>
            </a:r>
            <a:r>
              <a:rPr lang="en-IN" sz="2800" dirty="0">
                <a:solidFill>
                  <a:srgbClr val="002060"/>
                </a:solidFill>
                <a:latin typeface="Times New Roman" panose="02020603050405020304" pitchFamily="18" charset="0"/>
                <a:cs typeface="Times New Roman" panose="02020603050405020304" pitchFamily="18" charset="0"/>
              </a:rPr>
              <a:t>lung disease, but cough per se is not useful for the </a:t>
            </a:r>
            <a:r>
              <a:rPr lang="en-IN" sz="2800" dirty="0" smtClean="0">
                <a:solidFill>
                  <a:srgbClr val="002060"/>
                </a:solidFill>
                <a:latin typeface="Times New Roman" panose="02020603050405020304" pitchFamily="18" charset="0"/>
                <a:cs typeface="Times New Roman" panose="02020603050405020304" pitchFamily="18" charset="0"/>
              </a:rPr>
              <a:t>differential diagnosis</a:t>
            </a:r>
            <a:r>
              <a:rPr lang="en-IN" sz="2800" dirty="0">
                <a:solidFill>
                  <a:srgbClr val="002060"/>
                </a:solidFill>
                <a:latin typeface="Times New Roman" panose="02020603050405020304" pitchFamily="18" charset="0"/>
                <a:cs typeface="Times New Roman" panose="02020603050405020304" pitchFamily="18" charset="0"/>
              </a:rPr>
              <a:t>. The presence of sputum accompanying the cough often </a:t>
            </a:r>
            <a:r>
              <a:rPr lang="en-IN" sz="2800" dirty="0" smtClean="0">
                <a:solidFill>
                  <a:srgbClr val="002060"/>
                </a:solidFill>
                <a:latin typeface="Times New Roman" panose="02020603050405020304" pitchFamily="18" charset="0"/>
                <a:cs typeface="Times New Roman" panose="02020603050405020304" pitchFamily="18" charset="0"/>
              </a:rPr>
              <a:t>suggests airway </a:t>
            </a:r>
            <a:r>
              <a:rPr lang="en-IN" sz="2800" dirty="0">
                <a:solidFill>
                  <a:srgbClr val="002060"/>
                </a:solidFill>
                <a:latin typeface="Times New Roman" panose="02020603050405020304" pitchFamily="18" charset="0"/>
                <a:cs typeface="Times New Roman" panose="02020603050405020304" pitchFamily="18" charset="0"/>
              </a:rPr>
              <a:t>disease and may be seen in asthma, chronic </a:t>
            </a:r>
            <a:r>
              <a:rPr lang="en-IN" sz="2800" dirty="0" smtClean="0">
                <a:solidFill>
                  <a:srgbClr val="002060"/>
                </a:solidFill>
                <a:latin typeface="Times New Roman" panose="02020603050405020304" pitchFamily="18" charset="0"/>
                <a:cs typeface="Times New Roman" panose="02020603050405020304" pitchFamily="18" charset="0"/>
              </a:rPr>
              <a:t>bronchitis, or </a:t>
            </a:r>
            <a:r>
              <a:rPr lang="en-IN" sz="2800" dirty="0">
                <a:solidFill>
                  <a:srgbClr val="002060"/>
                </a:solidFill>
                <a:latin typeface="Times New Roman" panose="02020603050405020304" pitchFamily="18" charset="0"/>
                <a:cs typeface="Times New Roman" panose="02020603050405020304" pitchFamily="18" charset="0"/>
              </a:rPr>
              <a:t>bronchiectasis</a:t>
            </a:r>
            <a:r>
              <a:rPr lang="en-IN" sz="2800" dirty="0" smtClean="0">
                <a:solidFill>
                  <a:srgbClr val="002060"/>
                </a:solidFill>
                <a:latin typeface="Times New Roman" panose="02020603050405020304" pitchFamily="18" charset="0"/>
                <a:cs typeface="Times New Roman" panose="02020603050405020304" pitchFamily="18" charset="0"/>
              </a:rPr>
              <a:t>.</a:t>
            </a:r>
          </a:p>
          <a:p>
            <a:pPr algn="just"/>
            <a:endParaRPr lang="en-IN" sz="2600" dirty="0">
              <a:solidFill>
                <a:srgbClr val="002060"/>
              </a:solidFill>
              <a:latin typeface="Times New Roman" panose="02020603050405020304" pitchFamily="18" charset="0"/>
              <a:cs typeface="Times New Roman" panose="02020603050405020304" pitchFamily="18" charset="0"/>
            </a:endParaRPr>
          </a:p>
          <a:p>
            <a:pPr algn="just"/>
            <a:r>
              <a:rPr lang="en-IN" sz="2800" b="1" i="1" dirty="0" err="1">
                <a:solidFill>
                  <a:srgbClr val="002060"/>
                </a:solidFill>
                <a:latin typeface="Times New Roman" panose="02020603050405020304" pitchFamily="18" charset="0"/>
                <a:cs typeface="Times New Roman" panose="02020603050405020304" pitchFamily="18" charset="0"/>
              </a:rPr>
              <a:t>Hemoptysis</a:t>
            </a:r>
            <a:r>
              <a:rPr lang="en-IN" sz="2800" b="1" i="1" dirty="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can </a:t>
            </a:r>
            <a:r>
              <a:rPr lang="en-IN" sz="2800" dirty="0">
                <a:solidFill>
                  <a:srgbClr val="002060"/>
                </a:solidFill>
                <a:latin typeface="Times New Roman" panose="02020603050405020304" pitchFamily="18" charset="0"/>
                <a:cs typeface="Times New Roman" panose="02020603050405020304" pitchFamily="18" charset="0"/>
              </a:rPr>
              <a:t>originate from disease of the </a:t>
            </a:r>
            <a:r>
              <a:rPr lang="en-IN" sz="2800" dirty="0" smtClean="0">
                <a:solidFill>
                  <a:srgbClr val="002060"/>
                </a:solidFill>
                <a:latin typeface="Times New Roman" panose="02020603050405020304" pitchFamily="18" charset="0"/>
                <a:cs typeface="Times New Roman" panose="02020603050405020304" pitchFamily="18" charset="0"/>
              </a:rPr>
              <a:t>airways, the </a:t>
            </a:r>
            <a:r>
              <a:rPr lang="en-IN" sz="2800" dirty="0">
                <a:solidFill>
                  <a:srgbClr val="002060"/>
                </a:solidFill>
                <a:latin typeface="Times New Roman" panose="02020603050405020304" pitchFamily="18" charset="0"/>
                <a:cs typeface="Times New Roman" panose="02020603050405020304" pitchFamily="18" charset="0"/>
              </a:rPr>
              <a:t>pulmonary parenchyma, or the vasculature. Diseases of the </a:t>
            </a:r>
            <a:r>
              <a:rPr lang="en-IN" sz="2800" dirty="0" smtClean="0">
                <a:solidFill>
                  <a:srgbClr val="002060"/>
                </a:solidFill>
                <a:latin typeface="Times New Roman" panose="02020603050405020304" pitchFamily="18" charset="0"/>
                <a:cs typeface="Times New Roman" panose="02020603050405020304" pitchFamily="18" charset="0"/>
              </a:rPr>
              <a:t>airways can </a:t>
            </a:r>
            <a:r>
              <a:rPr lang="en-IN" sz="2800" dirty="0">
                <a:solidFill>
                  <a:srgbClr val="002060"/>
                </a:solidFill>
                <a:latin typeface="Times New Roman" panose="02020603050405020304" pitchFamily="18" charset="0"/>
                <a:cs typeface="Times New Roman" panose="02020603050405020304" pitchFamily="18" charset="0"/>
              </a:rPr>
              <a:t>be inflammatory </a:t>
            </a:r>
            <a:r>
              <a:rPr lang="en-IN" sz="2800" dirty="0" smtClean="0">
                <a:solidFill>
                  <a:srgbClr val="002060"/>
                </a:solidFill>
                <a:latin typeface="Times New Roman" panose="02020603050405020304" pitchFamily="18" charset="0"/>
                <a:cs typeface="Times New Roman" panose="02020603050405020304" pitchFamily="18" charset="0"/>
              </a:rPr>
              <a:t>or neoplastic. </a:t>
            </a:r>
            <a:r>
              <a:rPr lang="en-IN" sz="2800" dirty="0">
                <a:solidFill>
                  <a:srgbClr val="002060"/>
                </a:solidFill>
                <a:latin typeface="Times New Roman" panose="02020603050405020304" pitchFamily="18" charset="0"/>
                <a:cs typeface="Times New Roman" panose="02020603050405020304" pitchFamily="18" charset="0"/>
              </a:rPr>
              <a:t>Parenchymal diseases causing </a:t>
            </a:r>
            <a:r>
              <a:rPr lang="en-IN" sz="2800" dirty="0" err="1">
                <a:solidFill>
                  <a:srgbClr val="002060"/>
                </a:solidFill>
                <a:latin typeface="Times New Roman" panose="02020603050405020304" pitchFamily="18" charset="0"/>
                <a:cs typeface="Times New Roman" panose="02020603050405020304" pitchFamily="18" charset="0"/>
              </a:rPr>
              <a:t>hemoptysis</a:t>
            </a:r>
            <a:r>
              <a:rPr lang="en-IN" sz="2800" dirty="0">
                <a:solidFill>
                  <a:srgbClr val="002060"/>
                </a:solidFill>
                <a:latin typeface="Times New Roman" panose="02020603050405020304" pitchFamily="18" charset="0"/>
                <a:cs typeface="Times New Roman" panose="02020603050405020304" pitchFamily="18" charset="0"/>
              </a:rPr>
              <a:t> may </a:t>
            </a:r>
            <a:r>
              <a:rPr lang="en-IN" sz="2800" dirty="0" smtClean="0">
                <a:solidFill>
                  <a:srgbClr val="002060"/>
                </a:solidFill>
                <a:latin typeface="Times New Roman" panose="02020603050405020304" pitchFamily="18" charset="0"/>
                <a:cs typeface="Times New Roman" panose="02020603050405020304" pitchFamily="18" charset="0"/>
              </a:rPr>
              <a:t>be either </a:t>
            </a:r>
            <a:r>
              <a:rPr lang="en-IN" sz="2800" b="1" dirty="0">
                <a:solidFill>
                  <a:srgbClr val="002060"/>
                </a:solidFill>
                <a:latin typeface="Times New Roman" panose="02020603050405020304" pitchFamily="18" charset="0"/>
                <a:cs typeface="Times New Roman" panose="02020603050405020304" pitchFamily="18" charset="0"/>
              </a:rPr>
              <a:t>localized</a:t>
            </a:r>
            <a:r>
              <a:rPr lang="en-IN" sz="2800" dirty="0">
                <a:solidFill>
                  <a:srgbClr val="002060"/>
                </a:solidFill>
                <a:latin typeface="Times New Roman" panose="02020603050405020304" pitchFamily="18" charset="0"/>
                <a:cs typeface="Times New Roman" panose="02020603050405020304" pitchFamily="18" charset="0"/>
              </a:rPr>
              <a:t> </a:t>
            </a:r>
            <a:r>
              <a:rPr lang="en-IN" sz="2200" dirty="0">
                <a:solidFill>
                  <a:srgbClr val="002060"/>
                </a:solidFill>
                <a:latin typeface="Times New Roman" panose="02020603050405020304" pitchFamily="18" charset="0"/>
                <a:cs typeface="Times New Roman" panose="02020603050405020304" pitchFamily="18" charset="0"/>
              </a:rPr>
              <a:t>(pneumonia, lung abscess, tuberculosis, or </a:t>
            </a:r>
            <a:r>
              <a:rPr lang="en-IN" sz="2200" dirty="0" smtClean="0">
                <a:solidFill>
                  <a:srgbClr val="002060"/>
                </a:solidFill>
                <a:latin typeface="Times New Roman" panose="02020603050405020304" pitchFamily="18" charset="0"/>
                <a:cs typeface="Times New Roman" panose="02020603050405020304" pitchFamily="18" charset="0"/>
              </a:rPr>
              <a:t>infection with </a:t>
            </a:r>
            <a:r>
              <a:rPr lang="en-IN" sz="2200" i="1" dirty="0">
                <a:solidFill>
                  <a:srgbClr val="002060"/>
                </a:solidFill>
                <a:latin typeface="Times New Roman" panose="02020603050405020304" pitchFamily="18" charset="0"/>
                <a:cs typeface="Times New Roman" panose="02020603050405020304" pitchFamily="18" charset="0"/>
              </a:rPr>
              <a:t>Aspergillus</a:t>
            </a:r>
            <a:r>
              <a:rPr lang="en-IN" sz="2200" dirty="0" smtClean="0">
                <a:solidFill>
                  <a:srgbClr val="002060"/>
                </a:solidFill>
                <a:latin typeface="Times New Roman" panose="02020603050405020304" pitchFamily="18" charset="0"/>
                <a:cs typeface="Times New Roman" panose="02020603050405020304" pitchFamily="18" charset="0"/>
              </a:rPr>
              <a:t>) </a:t>
            </a:r>
            <a:r>
              <a:rPr lang="en-IN" sz="2800" b="1" dirty="0" smtClean="0">
                <a:solidFill>
                  <a:srgbClr val="002060"/>
                </a:solidFill>
                <a:latin typeface="Times New Roman" panose="02020603050405020304" pitchFamily="18" charset="0"/>
                <a:cs typeface="Times New Roman" panose="02020603050405020304" pitchFamily="18" charset="0"/>
              </a:rPr>
              <a:t>or </a:t>
            </a:r>
            <a:r>
              <a:rPr lang="en-IN" sz="2800" b="1" dirty="0">
                <a:solidFill>
                  <a:srgbClr val="002060"/>
                </a:solidFill>
                <a:latin typeface="Times New Roman" panose="02020603050405020304" pitchFamily="18" charset="0"/>
                <a:cs typeface="Times New Roman" panose="02020603050405020304" pitchFamily="18" charset="0"/>
              </a:rPr>
              <a:t>diffuse </a:t>
            </a:r>
            <a:r>
              <a:rPr lang="en-IN" sz="2200" dirty="0">
                <a:solidFill>
                  <a:srgbClr val="002060"/>
                </a:solidFill>
                <a:latin typeface="Times New Roman" panose="02020603050405020304" pitchFamily="18" charset="0"/>
                <a:cs typeface="Times New Roman" panose="02020603050405020304" pitchFamily="18" charset="0"/>
              </a:rPr>
              <a:t>(</a:t>
            </a:r>
            <a:r>
              <a:rPr lang="en-IN" sz="2200" dirty="0" err="1">
                <a:solidFill>
                  <a:srgbClr val="002060"/>
                </a:solidFill>
                <a:latin typeface="Times New Roman" panose="02020603050405020304" pitchFamily="18" charset="0"/>
                <a:cs typeface="Times New Roman" panose="02020603050405020304" pitchFamily="18" charset="0"/>
              </a:rPr>
              <a:t>Goodpasture’s</a:t>
            </a:r>
            <a:r>
              <a:rPr lang="en-IN" sz="2200" dirty="0">
                <a:solidFill>
                  <a:srgbClr val="002060"/>
                </a:solidFill>
                <a:latin typeface="Times New Roman" panose="02020603050405020304" pitchFamily="18" charset="0"/>
                <a:cs typeface="Times New Roman" panose="02020603050405020304" pitchFamily="18" charset="0"/>
              </a:rPr>
              <a:t> syndrome, idiopathic </a:t>
            </a:r>
            <a:r>
              <a:rPr lang="en-IN" sz="2200" dirty="0" smtClean="0">
                <a:solidFill>
                  <a:srgbClr val="002060"/>
                </a:solidFill>
                <a:latin typeface="Times New Roman" panose="02020603050405020304" pitchFamily="18" charset="0"/>
                <a:cs typeface="Times New Roman" panose="02020603050405020304" pitchFamily="18" charset="0"/>
              </a:rPr>
              <a:t>pulmonary </a:t>
            </a:r>
            <a:r>
              <a:rPr lang="en-IN" sz="2200" dirty="0" err="1" smtClean="0">
                <a:solidFill>
                  <a:srgbClr val="002060"/>
                </a:solidFill>
                <a:latin typeface="Times New Roman" panose="02020603050405020304" pitchFamily="18" charset="0"/>
                <a:cs typeface="Times New Roman" panose="02020603050405020304" pitchFamily="18" charset="0"/>
              </a:rPr>
              <a:t>hemosiderosis</a:t>
            </a:r>
            <a:r>
              <a:rPr lang="en-IN" sz="2200" dirty="0">
                <a:solidFill>
                  <a:srgbClr val="002060"/>
                </a:solidFill>
                <a:latin typeface="Times New Roman" panose="02020603050405020304" pitchFamily="18" charset="0"/>
                <a:cs typeface="Times New Roman" panose="02020603050405020304" pitchFamily="18" charset="0"/>
              </a:rPr>
              <a:t>)</a:t>
            </a:r>
            <a:r>
              <a:rPr lang="en-IN" sz="2600" dirty="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Vascular diseases potentially associated </a:t>
            </a:r>
            <a:r>
              <a:rPr lang="en-IN" sz="2800" dirty="0" smtClean="0">
                <a:solidFill>
                  <a:srgbClr val="002060"/>
                </a:solidFill>
                <a:latin typeface="Times New Roman" panose="02020603050405020304" pitchFamily="18" charset="0"/>
                <a:cs typeface="Times New Roman" panose="02020603050405020304" pitchFamily="18" charset="0"/>
              </a:rPr>
              <a:t>with </a:t>
            </a:r>
            <a:r>
              <a:rPr lang="en-IN" sz="2800" dirty="0" err="1" smtClean="0">
                <a:solidFill>
                  <a:srgbClr val="002060"/>
                </a:solidFill>
                <a:latin typeface="Times New Roman" panose="02020603050405020304" pitchFamily="18" charset="0"/>
                <a:cs typeface="Times New Roman" panose="02020603050405020304" pitchFamily="18" charset="0"/>
              </a:rPr>
              <a:t>hemoptysis</a:t>
            </a:r>
            <a:r>
              <a:rPr lang="en-IN" sz="2800" dirty="0" smtClean="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include pulmonary thromboembolic disease and </a:t>
            </a:r>
            <a:r>
              <a:rPr lang="en-IN" sz="2800" dirty="0" smtClean="0">
                <a:solidFill>
                  <a:srgbClr val="002060"/>
                </a:solidFill>
                <a:latin typeface="Times New Roman" panose="02020603050405020304" pitchFamily="18" charset="0"/>
                <a:cs typeface="Times New Roman" panose="02020603050405020304" pitchFamily="18" charset="0"/>
              </a:rPr>
              <a:t>pulmonary arteriovenous </a:t>
            </a:r>
            <a:r>
              <a:rPr lang="en-IN" sz="2800" dirty="0">
                <a:solidFill>
                  <a:srgbClr val="002060"/>
                </a:solidFill>
                <a:latin typeface="Times New Roman" panose="02020603050405020304" pitchFamily="18" charset="0"/>
                <a:cs typeface="Times New Roman" panose="02020603050405020304" pitchFamily="18" charset="0"/>
              </a:rPr>
              <a:t>malformations</a:t>
            </a:r>
            <a:r>
              <a:rPr lang="en-IN" sz="2800" dirty="0" smtClean="0">
                <a:solidFill>
                  <a:srgbClr val="002060"/>
                </a:solidFill>
                <a:latin typeface="Times New Roman" panose="02020603050405020304" pitchFamily="18" charset="0"/>
                <a:cs typeface="Times New Roman" panose="02020603050405020304" pitchFamily="18" charset="0"/>
              </a:rPr>
              <a:t>.</a:t>
            </a:r>
            <a:endParaRPr lang="en-I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7240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28</a:t>
            </a:fld>
            <a:endParaRPr lang="en-IN"/>
          </a:p>
        </p:txBody>
      </p:sp>
      <p:sp>
        <p:nvSpPr>
          <p:cNvPr id="5" name="Rectangle 4"/>
          <p:cNvSpPr/>
          <p:nvPr/>
        </p:nvSpPr>
        <p:spPr>
          <a:xfrm>
            <a:off x="167425" y="435256"/>
            <a:ext cx="11887200" cy="2400657"/>
          </a:xfrm>
          <a:prstGeom prst="rect">
            <a:avLst/>
          </a:prstGeom>
        </p:spPr>
        <p:txBody>
          <a:bodyPr wrap="square">
            <a:spAutoFit/>
          </a:bodyPr>
          <a:lstStyle/>
          <a:p>
            <a:pPr lvl="0" algn="just"/>
            <a:r>
              <a:rPr lang="en-IN" sz="2800" b="1" i="1" dirty="0">
                <a:solidFill>
                  <a:srgbClr val="002060"/>
                </a:solidFill>
                <a:latin typeface="Times New Roman" panose="02020603050405020304" pitchFamily="18" charset="0"/>
                <a:cs typeface="Times New Roman" panose="02020603050405020304" pitchFamily="18" charset="0"/>
              </a:rPr>
              <a:t>Chest pain </a:t>
            </a:r>
            <a:r>
              <a:rPr lang="en-IN" sz="2800" dirty="0">
                <a:solidFill>
                  <a:srgbClr val="002060"/>
                </a:solidFill>
                <a:latin typeface="Times New Roman" panose="02020603050405020304" pitchFamily="18" charset="0"/>
                <a:cs typeface="Times New Roman" panose="02020603050405020304" pitchFamily="18" charset="0"/>
              </a:rPr>
              <a:t>caused by diseases of the respiratory system usually originates from involvement of the parietal pleura. As a result, the pain is accentuated by respiratory motion and is often referred to as </a:t>
            </a:r>
            <a:r>
              <a:rPr lang="en-IN" sz="2800" i="1" dirty="0">
                <a:solidFill>
                  <a:srgbClr val="002060"/>
                </a:solidFill>
                <a:latin typeface="Times New Roman" panose="02020603050405020304" pitchFamily="18" charset="0"/>
                <a:cs typeface="Times New Roman" panose="02020603050405020304" pitchFamily="18" charset="0"/>
              </a:rPr>
              <a:t>pleuritic</a:t>
            </a:r>
            <a:r>
              <a:rPr lang="en-IN" sz="2800" dirty="0">
                <a:solidFill>
                  <a:srgbClr val="002060"/>
                </a:solidFill>
                <a:latin typeface="Times New Roman" panose="02020603050405020304" pitchFamily="18" charset="0"/>
                <a:cs typeface="Times New Roman" panose="02020603050405020304" pitchFamily="18" charset="0"/>
              </a:rPr>
              <a:t>. Common examples </a:t>
            </a:r>
            <a:r>
              <a:rPr lang="en-IN" sz="2200" dirty="0">
                <a:solidFill>
                  <a:srgbClr val="002060"/>
                </a:solidFill>
                <a:latin typeface="Times New Roman" panose="02020603050405020304" pitchFamily="18" charset="0"/>
                <a:cs typeface="Times New Roman" panose="02020603050405020304" pitchFamily="18" charset="0"/>
              </a:rPr>
              <a:t>include primary pleural disorders, such as neoplasm or inflammatory disorders involving the pleura, or pulmonary parenchymal disorders that extend to the pleural surface, such as pneumonia or pulmonary infarction.</a:t>
            </a:r>
          </a:p>
        </p:txBody>
      </p:sp>
    </p:spTree>
    <p:extLst>
      <p:ext uri="{BB962C8B-B14F-4D97-AF65-F5344CB8AC3E}">
        <p14:creationId xmlns:p14="http://schemas.microsoft.com/office/powerpoint/2010/main" val="26682534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29</a:t>
            </a:fld>
            <a:endParaRPr lang="en-IN"/>
          </a:p>
        </p:txBody>
      </p:sp>
      <p:sp>
        <p:nvSpPr>
          <p:cNvPr id="5" name="Rectangle 4"/>
          <p:cNvSpPr/>
          <p:nvPr/>
        </p:nvSpPr>
        <p:spPr>
          <a:xfrm>
            <a:off x="128788" y="103031"/>
            <a:ext cx="12063211" cy="6063198"/>
          </a:xfrm>
          <a:prstGeom prst="rect">
            <a:avLst/>
          </a:prstGeom>
        </p:spPr>
        <p:txBody>
          <a:bodyPr wrap="square">
            <a:spAutoFit/>
          </a:bodyPr>
          <a:lstStyle/>
          <a:p>
            <a:pPr algn="just"/>
            <a:r>
              <a:rPr lang="en-IN" sz="2800" b="1" dirty="0" smtClean="0">
                <a:solidFill>
                  <a:srgbClr val="002060"/>
                </a:solidFill>
                <a:latin typeface="Times New Roman" panose="02020603050405020304" pitchFamily="18" charset="0"/>
                <a:cs typeface="Times New Roman" panose="02020603050405020304" pitchFamily="18" charset="0"/>
              </a:rPr>
              <a:t>Historic Information </a:t>
            </a:r>
          </a:p>
          <a:p>
            <a:pPr algn="just"/>
            <a:r>
              <a:rPr lang="en-IN" sz="2800" dirty="0" smtClean="0">
                <a:solidFill>
                  <a:srgbClr val="002060"/>
                </a:solidFill>
                <a:latin typeface="Times New Roman" panose="02020603050405020304" pitchFamily="18" charset="0"/>
                <a:cs typeface="Times New Roman" panose="02020603050405020304" pitchFamily="18" charset="0"/>
              </a:rPr>
              <a:t>	Information </a:t>
            </a:r>
            <a:r>
              <a:rPr lang="en-IN" sz="2800" dirty="0">
                <a:solidFill>
                  <a:srgbClr val="002060"/>
                </a:solidFill>
                <a:latin typeface="Times New Roman" panose="02020603050405020304" pitchFamily="18" charset="0"/>
                <a:cs typeface="Times New Roman" panose="02020603050405020304" pitchFamily="18" charset="0"/>
              </a:rPr>
              <a:t>about risk factors for </a:t>
            </a:r>
            <a:r>
              <a:rPr lang="en-IN" sz="2800" dirty="0" smtClean="0">
                <a:solidFill>
                  <a:srgbClr val="002060"/>
                </a:solidFill>
                <a:latin typeface="Times New Roman" panose="02020603050405020304" pitchFamily="18" charset="0"/>
                <a:cs typeface="Times New Roman" panose="02020603050405020304" pitchFamily="18" charset="0"/>
              </a:rPr>
              <a:t>lung disease </a:t>
            </a:r>
            <a:r>
              <a:rPr lang="en-IN" sz="2800" dirty="0">
                <a:solidFill>
                  <a:srgbClr val="002060"/>
                </a:solidFill>
                <a:latin typeface="Times New Roman" panose="02020603050405020304" pitchFamily="18" charset="0"/>
                <a:cs typeface="Times New Roman" panose="02020603050405020304" pitchFamily="18" charset="0"/>
              </a:rPr>
              <a:t>should be explicitly explored to assure a complete basis </a:t>
            </a:r>
            <a:r>
              <a:rPr lang="en-IN" sz="2800" dirty="0" smtClean="0">
                <a:solidFill>
                  <a:srgbClr val="002060"/>
                </a:solidFill>
                <a:latin typeface="Times New Roman" panose="02020603050405020304" pitchFamily="18" charset="0"/>
                <a:cs typeface="Times New Roman" panose="02020603050405020304" pitchFamily="18" charset="0"/>
              </a:rPr>
              <a:t>of historic </a:t>
            </a:r>
            <a:r>
              <a:rPr lang="en-IN" sz="2800" dirty="0">
                <a:solidFill>
                  <a:srgbClr val="002060"/>
                </a:solidFill>
                <a:latin typeface="Times New Roman" panose="02020603050405020304" pitchFamily="18" charset="0"/>
                <a:cs typeface="Times New Roman" panose="02020603050405020304" pitchFamily="18" charset="0"/>
              </a:rPr>
              <a:t>data. A history of </a:t>
            </a:r>
            <a:r>
              <a:rPr lang="en-IN" sz="2800" b="1" dirty="0">
                <a:solidFill>
                  <a:srgbClr val="002060"/>
                </a:solidFill>
                <a:latin typeface="Times New Roman" panose="02020603050405020304" pitchFamily="18" charset="0"/>
                <a:cs typeface="Times New Roman" panose="02020603050405020304" pitchFamily="18" charset="0"/>
              </a:rPr>
              <a:t>current and past smoking, especially </a:t>
            </a:r>
            <a:r>
              <a:rPr lang="en-IN" sz="2800" b="1" dirty="0" smtClean="0">
                <a:solidFill>
                  <a:srgbClr val="002060"/>
                </a:solidFill>
                <a:latin typeface="Times New Roman" panose="02020603050405020304" pitchFamily="18" charset="0"/>
                <a:cs typeface="Times New Roman" panose="02020603050405020304" pitchFamily="18" charset="0"/>
              </a:rPr>
              <a:t>of cigarettes</a:t>
            </a:r>
            <a:r>
              <a:rPr lang="en-IN" sz="2800" dirty="0">
                <a:solidFill>
                  <a:srgbClr val="002060"/>
                </a:solidFill>
                <a:latin typeface="Times New Roman" panose="02020603050405020304" pitchFamily="18" charset="0"/>
                <a:cs typeface="Times New Roman" panose="02020603050405020304" pitchFamily="18" charset="0"/>
              </a:rPr>
              <a:t>, should be sought from all patients. The smoking </a:t>
            </a:r>
            <a:r>
              <a:rPr lang="en-IN" sz="2800" dirty="0" smtClean="0">
                <a:solidFill>
                  <a:srgbClr val="002060"/>
                </a:solidFill>
                <a:latin typeface="Times New Roman" panose="02020603050405020304" pitchFamily="18" charset="0"/>
                <a:cs typeface="Times New Roman" panose="02020603050405020304" pitchFamily="18" charset="0"/>
              </a:rPr>
              <a:t>history should </a:t>
            </a:r>
            <a:r>
              <a:rPr lang="en-IN" sz="2800" dirty="0">
                <a:solidFill>
                  <a:srgbClr val="002060"/>
                </a:solidFill>
                <a:latin typeface="Times New Roman" panose="02020603050405020304" pitchFamily="18" charset="0"/>
                <a:cs typeface="Times New Roman" panose="02020603050405020304" pitchFamily="18" charset="0"/>
              </a:rPr>
              <a:t>include the number of years of smoking, the intensity (i.e</a:t>
            </a:r>
            <a:r>
              <a:rPr lang="en-IN" sz="2800" dirty="0" smtClean="0">
                <a:solidFill>
                  <a:srgbClr val="002060"/>
                </a:solidFill>
                <a:latin typeface="Times New Roman" panose="02020603050405020304" pitchFamily="18" charset="0"/>
                <a:cs typeface="Times New Roman" panose="02020603050405020304" pitchFamily="18" charset="0"/>
              </a:rPr>
              <a:t>., number </a:t>
            </a:r>
            <a:r>
              <a:rPr lang="en-IN" sz="2800" dirty="0">
                <a:solidFill>
                  <a:srgbClr val="002060"/>
                </a:solidFill>
                <a:latin typeface="Times New Roman" panose="02020603050405020304" pitchFamily="18" charset="0"/>
                <a:cs typeface="Times New Roman" panose="02020603050405020304" pitchFamily="18" charset="0"/>
              </a:rPr>
              <a:t>of packs per day), and, if the patient no longer smokes, </a:t>
            </a:r>
            <a:r>
              <a:rPr lang="en-IN" sz="2800" dirty="0" smtClean="0">
                <a:solidFill>
                  <a:srgbClr val="002060"/>
                </a:solidFill>
                <a:latin typeface="Times New Roman" panose="02020603050405020304" pitchFamily="18" charset="0"/>
                <a:cs typeface="Times New Roman" panose="02020603050405020304" pitchFamily="18" charset="0"/>
              </a:rPr>
              <a:t>the interval </a:t>
            </a:r>
            <a:r>
              <a:rPr lang="en-IN" sz="2800" dirty="0">
                <a:solidFill>
                  <a:srgbClr val="002060"/>
                </a:solidFill>
                <a:latin typeface="Times New Roman" panose="02020603050405020304" pitchFamily="18" charset="0"/>
                <a:cs typeface="Times New Roman" panose="02020603050405020304" pitchFamily="18" charset="0"/>
              </a:rPr>
              <a:t>since smoking cessation. </a:t>
            </a:r>
            <a:r>
              <a:rPr lang="en-IN" sz="2800" dirty="0" smtClean="0">
                <a:solidFill>
                  <a:srgbClr val="002060"/>
                </a:solidFill>
                <a:latin typeface="Times New Roman" panose="02020603050405020304" pitchFamily="18" charset="0"/>
                <a:cs typeface="Times New Roman" panose="02020603050405020304" pitchFamily="18" charset="0"/>
              </a:rPr>
              <a:t>Even </a:t>
            </a:r>
            <a:r>
              <a:rPr lang="en-IN" sz="2800" dirty="0">
                <a:solidFill>
                  <a:srgbClr val="002060"/>
                </a:solidFill>
                <a:latin typeface="Times New Roman" panose="02020603050405020304" pitchFamily="18" charset="0"/>
                <a:cs typeface="Times New Roman" panose="02020603050405020304" pitchFamily="18" charset="0"/>
              </a:rPr>
              <a:t>though chronic </a:t>
            </a:r>
            <a:r>
              <a:rPr lang="en-IN" sz="2800" dirty="0" smtClean="0">
                <a:solidFill>
                  <a:srgbClr val="002060"/>
                </a:solidFill>
                <a:latin typeface="Times New Roman" panose="02020603050405020304" pitchFamily="18" charset="0"/>
                <a:cs typeface="Times New Roman" panose="02020603050405020304" pitchFamily="18" charset="0"/>
              </a:rPr>
              <a:t>obstructive lung </a:t>
            </a:r>
            <a:r>
              <a:rPr lang="en-IN" sz="2800" dirty="0">
                <a:solidFill>
                  <a:srgbClr val="002060"/>
                </a:solidFill>
                <a:latin typeface="Times New Roman" panose="02020603050405020304" pitchFamily="18" charset="0"/>
                <a:cs typeface="Times New Roman" panose="02020603050405020304" pitchFamily="18" charset="0"/>
              </a:rPr>
              <a:t>disease and neoplasia are the two most important respiratory </a:t>
            </a:r>
            <a:r>
              <a:rPr lang="en-IN" sz="2800" dirty="0" smtClean="0">
                <a:solidFill>
                  <a:srgbClr val="002060"/>
                </a:solidFill>
                <a:latin typeface="Times New Roman" panose="02020603050405020304" pitchFamily="18" charset="0"/>
                <a:cs typeface="Times New Roman" panose="02020603050405020304" pitchFamily="18" charset="0"/>
              </a:rPr>
              <a:t>complications of </a:t>
            </a:r>
            <a:r>
              <a:rPr lang="en-IN" sz="2800" dirty="0">
                <a:solidFill>
                  <a:srgbClr val="002060"/>
                </a:solidFill>
                <a:latin typeface="Times New Roman" panose="02020603050405020304" pitchFamily="18" charset="0"/>
                <a:cs typeface="Times New Roman" panose="02020603050405020304" pitchFamily="18" charset="0"/>
              </a:rPr>
              <a:t>smoking, other respiratory disorders </a:t>
            </a:r>
            <a:r>
              <a:rPr lang="en-IN" sz="2400" dirty="0">
                <a:solidFill>
                  <a:srgbClr val="002060"/>
                </a:solidFill>
                <a:latin typeface="Times New Roman" panose="02020603050405020304" pitchFamily="18" charset="0"/>
                <a:cs typeface="Times New Roman" panose="02020603050405020304" pitchFamily="18" charset="0"/>
              </a:rPr>
              <a:t>(e.g., </a:t>
            </a:r>
            <a:r>
              <a:rPr lang="en-IN" sz="2400" dirty="0" smtClean="0">
                <a:solidFill>
                  <a:srgbClr val="002060"/>
                </a:solidFill>
                <a:latin typeface="Times New Roman" panose="02020603050405020304" pitchFamily="18" charset="0"/>
                <a:cs typeface="Times New Roman" panose="02020603050405020304" pitchFamily="18" charset="0"/>
              </a:rPr>
              <a:t>spontaneous pneumothorax</a:t>
            </a:r>
            <a:r>
              <a:rPr lang="en-IN" sz="2400" dirty="0">
                <a:solidFill>
                  <a:srgbClr val="002060"/>
                </a:solidFill>
                <a:latin typeface="Times New Roman" panose="02020603050405020304" pitchFamily="18" charset="0"/>
                <a:cs typeface="Times New Roman" panose="02020603050405020304" pitchFamily="18" charset="0"/>
              </a:rPr>
              <a:t>, respiratory bronchiolitis–interstitial lung disease, </a:t>
            </a:r>
            <a:r>
              <a:rPr lang="en-IN" sz="2400" dirty="0" smtClean="0">
                <a:solidFill>
                  <a:srgbClr val="002060"/>
                </a:solidFill>
                <a:latin typeface="Times New Roman" panose="02020603050405020304" pitchFamily="18" charset="0"/>
                <a:cs typeface="Times New Roman" panose="02020603050405020304" pitchFamily="18" charset="0"/>
              </a:rPr>
              <a:t>eosinophilic granuloma </a:t>
            </a:r>
            <a:r>
              <a:rPr lang="en-IN" sz="2400" dirty="0">
                <a:solidFill>
                  <a:srgbClr val="002060"/>
                </a:solidFill>
                <a:latin typeface="Times New Roman" panose="02020603050405020304" pitchFamily="18" charset="0"/>
                <a:cs typeface="Times New Roman" panose="02020603050405020304" pitchFamily="18" charset="0"/>
              </a:rPr>
              <a:t>of the lung, and pulmonary </a:t>
            </a:r>
            <a:r>
              <a:rPr lang="en-IN" sz="2400" dirty="0" err="1">
                <a:solidFill>
                  <a:srgbClr val="002060"/>
                </a:solidFill>
                <a:latin typeface="Times New Roman" panose="02020603050405020304" pitchFamily="18" charset="0"/>
                <a:cs typeface="Times New Roman" panose="02020603050405020304" pitchFamily="18" charset="0"/>
              </a:rPr>
              <a:t>hemorrhage</a:t>
            </a:r>
            <a:r>
              <a:rPr lang="en-IN" sz="2400" dirty="0">
                <a:solidFill>
                  <a:srgbClr val="002060"/>
                </a:solidFill>
                <a:latin typeface="Times New Roman" panose="02020603050405020304" pitchFamily="18" charset="0"/>
                <a:cs typeface="Times New Roman" panose="02020603050405020304" pitchFamily="18" charset="0"/>
              </a:rPr>
              <a:t> </a:t>
            </a:r>
            <a:r>
              <a:rPr lang="en-IN" sz="2400" dirty="0" smtClean="0">
                <a:solidFill>
                  <a:srgbClr val="002060"/>
                </a:solidFill>
                <a:latin typeface="Times New Roman" panose="02020603050405020304" pitchFamily="18" charset="0"/>
                <a:cs typeface="Times New Roman" panose="02020603050405020304" pitchFamily="18" charset="0"/>
              </a:rPr>
              <a:t>with </a:t>
            </a:r>
            <a:r>
              <a:rPr lang="en-IN" sz="2400" dirty="0" err="1" smtClean="0">
                <a:solidFill>
                  <a:srgbClr val="002060"/>
                </a:solidFill>
                <a:latin typeface="Times New Roman" panose="02020603050405020304" pitchFamily="18" charset="0"/>
                <a:cs typeface="Times New Roman" panose="02020603050405020304" pitchFamily="18" charset="0"/>
              </a:rPr>
              <a:t>Goodpasture’s</a:t>
            </a:r>
            <a:r>
              <a:rPr lang="en-IN" sz="2400" dirty="0" smtClean="0">
                <a:solidFill>
                  <a:srgbClr val="002060"/>
                </a:solidFill>
                <a:latin typeface="Times New Roman" panose="02020603050405020304" pitchFamily="18" charset="0"/>
                <a:cs typeface="Times New Roman" panose="02020603050405020304" pitchFamily="18" charset="0"/>
              </a:rPr>
              <a:t> </a:t>
            </a:r>
            <a:r>
              <a:rPr lang="en-IN" sz="2400" dirty="0">
                <a:solidFill>
                  <a:srgbClr val="002060"/>
                </a:solidFill>
                <a:latin typeface="Times New Roman" panose="02020603050405020304" pitchFamily="18" charset="0"/>
                <a:cs typeface="Times New Roman" panose="02020603050405020304" pitchFamily="18" charset="0"/>
              </a:rPr>
              <a:t>syndrome)</a:t>
            </a:r>
            <a:r>
              <a:rPr lang="en-IN" sz="2800" dirty="0">
                <a:solidFill>
                  <a:srgbClr val="002060"/>
                </a:solidFill>
                <a:latin typeface="Times New Roman" panose="02020603050405020304" pitchFamily="18" charset="0"/>
                <a:cs typeface="Times New Roman" panose="02020603050405020304" pitchFamily="18" charset="0"/>
              </a:rPr>
              <a:t>are also associated with smoking. </a:t>
            </a:r>
            <a:endParaRPr lang="en-IN" sz="2800" dirty="0" smtClean="0">
              <a:solidFill>
                <a:srgbClr val="002060"/>
              </a:solidFill>
              <a:latin typeface="Times New Roman" panose="02020603050405020304" pitchFamily="18" charset="0"/>
              <a:cs typeface="Times New Roman" panose="02020603050405020304" pitchFamily="18" charset="0"/>
            </a:endParaRPr>
          </a:p>
          <a:p>
            <a:pPr algn="just"/>
            <a:r>
              <a:rPr lang="en-IN" sz="2800" dirty="0" smtClean="0">
                <a:solidFill>
                  <a:srgbClr val="002060"/>
                </a:solidFill>
                <a:latin typeface="Times New Roman" panose="02020603050405020304" pitchFamily="18" charset="0"/>
                <a:cs typeface="Times New Roman" panose="02020603050405020304" pitchFamily="18" charset="0"/>
              </a:rPr>
              <a:t>	A history of </a:t>
            </a:r>
            <a:r>
              <a:rPr lang="en-IN" sz="2800" dirty="0">
                <a:solidFill>
                  <a:srgbClr val="002060"/>
                </a:solidFill>
                <a:latin typeface="Times New Roman" panose="02020603050405020304" pitchFamily="18" charset="0"/>
                <a:cs typeface="Times New Roman" panose="02020603050405020304" pitchFamily="18" charset="0"/>
              </a:rPr>
              <a:t>significant </a:t>
            </a:r>
            <a:r>
              <a:rPr lang="en-IN" sz="2800" dirty="0" smtClean="0">
                <a:solidFill>
                  <a:srgbClr val="002060"/>
                </a:solidFill>
                <a:latin typeface="Times New Roman" panose="02020603050405020304" pitchFamily="18" charset="0"/>
                <a:cs typeface="Times New Roman" panose="02020603050405020304" pitchFamily="18" charset="0"/>
              </a:rPr>
              <a:t>second hand </a:t>
            </a:r>
            <a:r>
              <a:rPr lang="en-IN" sz="2800" b="1" dirty="0">
                <a:solidFill>
                  <a:srgbClr val="002060"/>
                </a:solidFill>
                <a:latin typeface="Times New Roman" panose="02020603050405020304" pitchFamily="18" charset="0"/>
                <a:cs typeface="Times New Roman" panose="02020603050405020304" pitchFamily="18" charset="0"/>
              </a:rPr>
              <a:t>(passive</a:t>
            </a:r>
            <a:r>
              <a:rPr lang="en-IN" sz="2800" b="1" dirty="0" smtClean="0">
                <a:solidFill>
                  <a:srgbClr val="002060"/>
                </a:solidFill>
                <a:latin typeface="Times New Roman" panose="02020603050405020304" pitchFamily="18" charset="0"/>
                <a:cs typeface="Times New Roman" panose="02020603050405020304" pitchFamily="18" charset="0"/>
              </a:rPr>
              <a:t>) exposure </a:t>
            </a:r>
            <a:r>
              <a:rPr lang="en-IN" sz="2800" b="1" dirty="0">
                <a:solidFill>
                  <a:srgbClr val="002060"/>
                </a:solidFill>
                <a:latin typeface="Times New Roman" panose="02020603050405020304" pitchFamily="18" charset="0"/>
                <a:cs typeface="Times New Roman" panose="02020603050405020304" pitchFamily="18" charset="0"/>
              </a:rPr>
              <a:t>to smoke</a:t>
            </a:r>
            <a:r>
              <a:rPr lang="en-IN" sz="2800" dirty="0">
                <a:solidFill>
                  <a:srgbClr val="002060"/>
                </a:solidFill>
                <a:latin typeface="Times New Roman" panose="02020603050405020304" pitchFamily="18" charset="0"/>
                <a:cs typeface="Times New Roman" panose="02020603050405020304" pitchFamily="18" charset="0"/>
              </a:rPr>
              <a:t>, whether in </a:t>
            </a:r>
            <a:r>
              <a:rPr lang="en-IN" sz="2800" dirty="0" smtClean="0">
                <a:solidFill>
                  <a:srgbClr val="002060"/>
                </a:solidFill>
                <a:latin typeface="Times New Roman" panose="02020603050405020304" pitchFamily="18" charset="0"/>
                <a:cs typeface="Times New Roman" panose="02020603050405020304" pitchFamily="18" charset="0"/>
              </a:rPr>
              <a:t>the home </a:t>
            </a:r>
            <a:r>
              <a:rPr lang="en-IN" sz="2800" dirty="0">
                <a:solidFill>
                  <a:srgbClr val="002060"/>
                </a:solidFill>
                <a:latin typeface="Times New Roman" panose="02020603050405020304" pitchFamily="18" charset="0"/>
                <a:cs typeface="Times New Roman" panose="02020603050405020304" pitchFamily="18" charset="0"/>
              </a:rPr>
              <a:t>or at the workplace, should also be sought as it may be a </a:t>
            </a:r>
            <a:r>
              <a:rPr lang="en-IN" sz="2800" dirty="0" smtClean="0">
                <a:solidFill>
                  <a:srgbClr val="002060"/>
                </a:solidFill>
                <a:latin typeface="Times New Roman" panose="02020603050405020304" pitchFamily="18" charset="0"/>
                <a:cs typeface="Times New Roman" panose="02020603050405020304" pitchFamily="18" charset="0"/>
              </a:rPr>
              <a:t>risk factor </a:t>
            </a:r>
            <a:r>
              <a:rPr lang="en-IN" sz="2800" dirty="0">
                <a:solidFill>
                  <a:srgbClr val="002060"/>
                </a:solidFill>
                <a:latin typeface="Times New Roman" panose="02020603050405020304" pitchFamily="18" charset="0"/>
                <a:cs typeface="Times New Roman" panose="02020603050405020304" pitchFamily="18" charset="0"/>
              </a:rPr>
              <a:t>for neoplasia or an exacerbating factor for airways </a:t>
            </a:r>
            <a:r>
              <a:rPr lang="en-IN" sz="2800" dirty="0" smtClean="0">
                <a:solidFill>
                  <a:srgbClr val="002060"/>
                </a:solidFill>
                <a:latin typeface="Times New Roman" panose="02020603050405020304" pitchFamily="18" charset="0"/>
                <a:cs typeface="Times New Roman" panose="02020603050405020304" pitchFamily="18" charset="0"/>
              </a:rPr>
              <a:t>disease.</a:t>
            </a:r>
            <a:endParaRPr lang="en-I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9456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31" y="347730"/>
            <a:ext cx="12088969" cy="5718219"/>
          </a:xfrm>
        </p:spPr>
        <p:txBody>
          <a:bodyPr>
            <a:normAutofit fontScale="92500" lnSpcReduction="20000"/>
          </a:bodyPr>
          <a:lstStyle/>
          <a:p>
            <a:pPr marL="0" indent="0">
              <a:buNone/>
            </a:pPr>
            <a:r>
              <a:rPr lang="en-IN" sz="4000" dirty="0" smtClean="0">
                <a:solidFill>
                  <a:srgbClr val="002060"/>
                </a:solidFill>
                <a:latin typeface="Times New Roman" panose="02020603050405020304" pitchFamily="18" charset="0"/>
                <a:cs typeface="Times New Roman" panose="02020603050405020304" pitchFamily="18" charset="0"/>
              </a:rPr>
              <a:t>UPPER RESPIRATORY SYSTEM</a:t>
            </a: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Sneezing</a:t>
            </a: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Nose block/ nasal congestion</a:t>
            </a:r>
          </a:p>
          <a:p>
            <a:pPr lvl="2">
              <a:lnSpc>
                <a:spcPct val="150000"/>
              </a:lnSpc>
              <a:buFont typeface="Wingdings" panose="05000000000000000000" pitchFamily="2" charset="2"/>
              <a:buChar char="Ø"/>
            </a:pPr>
            <a:r>
              <a:rPr lang="en-IN" sz="3600" dirty="0" err="1" smtClean="0">
                <a:solidFill>
                  <a:srgbClr val="002060"/>
                </a:solidFill>
                <a:latin typeface="Times New Roman" panose="02020603050405020304" pitchFamily="18" charset="0"/>
                <a:cs typeface="Times New Roman" panose="02020603050405020304" pitchFamily="18" charset="0"/>
              </a:rPr>
              <a:t>Rhinorrhea</a:t>
            </a:r>
            <a:endParaRPr lang="en-IN" sz="3600" dirty="0" smtClean="0">
              <a:solidFill>
                <a:srgbClr val="002060"/>
              </a:solidFill>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Sore throat</a:t>
            </a: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Sinusitis- facial pain, head ache.</a:t>
            </a: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Dry/ irritating cough.</a:t>
            </a:r>
          </a:p>
          <a:p>
            <a:pPr lvl="2">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Hoarseness or </a:t>
            </a:r>
            <a:r>
              <a:rPr lang="en-IN" sz="3600" dirty="0" err="1" smtClean="0">
                <a:solidFill>
                  <a:srgbClr val="002060"/>
                </a:solidFill>
                <a:latin typeface="Times New Roman" panose="02020603050405020304" pitchFamily="18" charset="0"/>
                <a:cs typeface="Times New Roman" panose="02020603050405020304" pitchFamily="18" charset="0"/>
              </a:rPr>
              <a:t>Aphonia</a:t>
            </a:r>
            <a:r>
              <a:rPr lang="en-IN" sz="3600" dirty="0" smtClean="0">
                <a:solidFill>
                  <a:srgbClr val="002060"/>
                </a:solidFill>
                <a:latin typeface="Times New Roman" panose="02020603050405020304" pitchFamily="18" charset="0"/>
                <a:cs typeface="Times New Roman" panose="02020603050405020304" pitchFamily="18" charset="0"/>
              </a:rPr>
              <a:t> </a:t>
            </a:r>
            <a:r>
              <a:rPr lang="en-IN" sz="3600" dirty="0" err="1" smtClean="0">
                <a:solidFill>
                  <a:srgbClr val="002060"/>
                </a:solidFill>
                <a:latin typeface="Times New Roman" panose="02020603050405020304" pitchFamily="18" charset="0"/>
                <a:cs typeface="Times New Roman" panose="02020603050405020304" pitchFamily="18" charset="0"/>
              </a:rPr>
              <a:t>fron</a:t>
            </a:r>
            <a:r>
              <a:rPr lang="en-IN" sz="3600" dirty="0" smtClean="0">
                <a:solidFill>
                  <a:srgbClr val="002060"/>
                </a:solidFill>
                <a:latin typeface="Times New Roman" panose="02020603050405020304" pitchFamily="18" charset="0"/>
                <a:cs typeface="Times New Roman" panose="02020603050405020304" pitchFamily="18" charset="0"/>
              </a:rPr>
              <a:t> laryngeal diseases.</a:t>
            </a:r>
            <a:endParaRPr lang="en-IN" sz="3600" dirty="0">
              <a:solidFill>
                <a:srgbClr val="00206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3</a:t>
            </a:fld>
            <a:endParaRPr lang="en-IN"/>
          </a:p>
        </p:txBody>
      </p:sp>
    </p:spTree>
    <p:extLst>
      <p:ext uri="{BB962C8B-B14F-4D97-AF65-F5344CB8AC3E}">
        <p14:creationId xmlns:p14="http://schemas.microsoft.com/office/powerpoint/2010/main" val="15652204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30</a:t>
            </a:fld>
            <a:endParaRPr lang="en-IN"/>
          </a:p>
        </p:txBody>
      </p:sp>
      <p:sp>
        <p:nvSpPr>
          <p:cNvPr id="5" name="Rectangle 4"/>
          <p:cNvSpPr/>
          <p:nvPr/>
        </p:nvSpPr>
        <p:spPr>
          <a:xfrm>
            <a:off x="0" y="71984"/>
            <a:ext cx="12192000" cy="3539430"/>
          </a:xfrm>
          <a:prstGeom prst="rect">
            <a:avLst/>
          </a:prstGeom>
        </p:spPr>
        <p:txBody>
          <a:bodyPr wrap="square">
            <a:spAutoFit/>
          </a:bodyPr>
          <a:lstStyle/>
          <a:p>
            <a:pPr algn="just"/>
            <a:r>
              <a:rPr lang="en-IN" sz="2800" dirty="0" smtClean="0">
                <a:solidFill>
                  <a:srgbClr val="002060"/>
                </a:solidFill>
                <a:latin typeface="Times New Roman" panose="02020603050405020304" pitchFamily="18" charset="0"/>
                <a:cs typeface="Times New Roman" panose="02020603050405020304" pitchFamily="18" charset="0"/>
              </a:rPr>
              <a:t>	The </a:t>
            </a:r>
            <a:r>
              <a:rPr lang="en-IN" sz="2800" dirty="0">
                <a:solidFill>
                  <a:srgbClr val="002060"/>
                </a:solidFill>
                <a:latin typeface="Times New Roman" panose="02020603050405020304" pitchFamily="18" charset="0"/>
                <a:cs typeface="Times New Roman" panose="02020603050405020304" pitchFamily="18" charset="0"/>
              </a:rPr>
              <a:t>patient may have been </a:t>
            </a:r>
            <a:r>
              <a:rPr lang="en-IN" sz="2800" b="1" dirty="0">
                <a:solidFill>
                  <a:srgbClr val="002060"/>
                </a:solidFill>
                <a:latin typeface="Times New Roman" panose="02020603050405020304" pitchFamily="18" charset="0"/>
                <a:cs typeface="Times New Roman" panose="02020603050405020304" pitchFamily="18" charset="0"/>
              </a:rPr>
              <a:t>exposed to other inhaled agents </a:t>
            </a:r>
            <a:r>
              <a:rPr lang="en-IN" sz="2800" dirty="0" smtClean="0">
                <a:solidFill>
                  <a:srgbClr val="002060"/>
                </a:solidFill>
                <a:latin typeface="Times New Roman" panose="02020603050405020304" pitchFamily="18" charset="0"/>
                <a:cs typeface="Times New Roman" panose="02020603050405020304" pitchFamily="18" charset="0"/>
              </a:rPr>
              <a:t>associated with </a:t>
            </a:r>
            <a:r>
              <a:rPr lang="en-IN" sz="2800" dirty="0">
                <a:solidFill>
                  <a:srgbClr val="002060"/>
                </a:solidFill>
                <a:latin typeface="Times New Roman" panose="02020603050405020304" pitchFamily="18" charset="0"/>
                <a:cs typeface="Times New Roman" panose="02020603050405020304" pitchFamily="18" charset="0"/>
              </a:rPr>
              <a:t>lung disease, which act either via direct toxicity or </a:t>
            </a:r>
            <a:r>
              <a:rPr lang="en-IN" sz="2800" dirty="0" smtClean="0">
                <a:solidFill>
                  <a:srgbClr val="002060"/>
                </a:solidFill>
                <a:latin typeface="Times New Roman" panose="02020603050405020304" pitchFamily="18" charset="0"/>
                <a:cs typeface="Times New Roman" panose="02020603050405020304" pitchFamily="18" charset="0"/>
              </a:rPr>
              <a:t>through immune </a:t>
            </a:r>
            <a:r>
              <a:rPr lang="en-IN" sz="2800" dirty="0">
                <a:solidFill>
                  <a:srgbClr val="002060"/>
                </a:solidFill>
                <a:latin typeface="Times New Roman" panose="02020603050405020304" pitchFamily="18" charset="0"/>
                <a:cs typeface="Times New Roman" panose="02020603050405020304" pitchFamily="18" charset="0"/>
              </a:rPr>
              <a:t>mechanisms </a:t>
            </a:r>
            <a:r>
              <a:rPr lang="en-IN" sz="2800" dirty="0" smtClean="0">
                <a:solidFill>
                  <a:srgbClr val="002060"/>
                </a:solidFill>
                <a:latin typeface="Times New Roman" panose="02020603050405020304" pitchFamily="18" charset="0"/>
                <a:cs typeface="Times New Roman" panose="02020603050405020304" pitchFamily="18" charset="0"/>
              </a:rPr>
              <a:t>. </a:t>
            </a:r>
            <a:r>
              <a:rPr lang="en-IN" sz="2800" dirty="0">
                <a:solidFill>
                  <a:srgbClr val="002060"/>
                </a:solidFill>
                <a:latin typeface="Times New Roman" panose="02020603050405020304" pitchFamily="18" charset="0"/>
                <a:cs typeface="Times New Roman" panose="02020603050405020304" pitchFamily="18" charset="0"/>
              </a:rPr>
              <a:t>Such exposures can </a:t>
            </a:r>
            <a:r>
              <a:rPr lang="en-IN" sz="2800" dirty="0" smtClean="0">
                <a:solidFill>
                  <a:srgbClr val="002060"/>
                </a:solidFill>
                <a:latin typeface="Times New Roman" panose="02020603050405020304" pitchFamily="18" charset="0"/>
                <a:cs typeface="Times New Roman" panose="02020603050405020304" pitchFamily="18" charset="0"/>
              </a:rPr>
              <a:t>be either </a:t>
            </a:r>
            <a:r>
              <a:rPr lang="en-IN" sz="2800" b="1" dirty="0">
                <a:solidFill>
                  <a:srgbClr val="002060"/>
                </a:solidFill>
                <a:latin typeface="Times New Roman" panose="02020603050405020304" pitchFamily="18" charset="0"/>
                <a:cs typeface="Times New Roman" panose="02020603050405020304" pitchFamily="18" charset="0"/>
              </a:rPr>
              <a:t>occupational or avocational</a:t>
            </a:r>
            <a:r>
              <a:rPr lang="en-IN" sz="2800" dirty="0">
                <a:solidFill>
                  <a:srgbClr val="002060"/>
                </a:solidFill>
                <a:latin typeface="Times New Roman" panose="02020603050405020304" pitchFamily="18" charset="0"/>
                <a:cs typeface="Times New Roman" panose="02020603050405020304" pitchFamily="18" charset="0"/>
              </a:rPr>
              <a:t>, indicating the importance of </a:t>
            </a:r>
            <a:r>
              <a:rPr lang="en-IN" sz="2800" b="1" dirty="0" smtClean="0">
                <a:solidFill>
                  <a:srgbClr val="002060"/>
                </a:solidFill>
                <a:latin typeface="Times New Roman" panose="02020603050405020304" pitchFamily="18" charset="0"/>
                <a:cs typeface="Times New Roman" panose="02020603050405020304" pitchFamily="18" charset="0"/>
              </a:rPr>
              <a:t>detailed occupational </a:t>
            </a:r>
            <a:r>
              <a:rPr lang="en-IN" sz="2800" b="1" dirty="0">
                <a:solidFill>
                  <a:srgbClr val="002060"/>
                </a:solidFill>
                <a:latin typeface="Times New Roman" panose="02020603050405020304" pitchFamily="18" charset="0"/>
                <a:cs typeface="Times New Roman" panose="02020603050405020304" pitchFamily="18" charset="0"/>
              </a:rPr>
              <a:t>and personal histories</a:t>
            </a:r>
            <a:r>
              <a:rPr lang="en-IN" sz="2800" dirty="0">
                <a:solidFill>
                  <a:srgbClr val="002060"/>
                </a:solidFill>
                <a:latin typeface="Times New Roman" panose="02020603050405020304" pitchFamily="18" charset="0"/>
                <a:cs typeface="Times New Roman" panose="02020603050405020304" pitchFamily="18" charset="0"/>
              </a:rPr>
              <a:t>, the latter stressing </a:t>
            </a:r>
            <a:r>
              <a:rPr lang="en-IN" sz="2800" dirty="0" smtClean="0">
                <a:solidFill>
                  <a:srgbClr val="002060"/>
                </a:solidFill>
                <a:latin typeface="Times New Roman" panose="02020603050405020304" pitchFamily="18" charset="0"/>
                <a:cs typeface="Times New Roman" panose="02020603050405020304" pitchFamily="18" charset="0"/>
              </a:rPr>
              <a:t>exposures related </a:t>
            </a:r>
            <a:r>
              <a:rPr lang="en-IN" sz="2800" dirty="0">
                <a:solidFill>
                  <a:srgbClr val="002060"/>
                </a:solidFill>
                <a:latin typeface="Times New Roman" panose="02020603050405020304" pitchFamily="18" charset="0"/>
                <a:cs typeface="Times New Roman" panose="02020603050405020304" pitchFamily="18" charset="0"/>
              </a:rPr>
              <a:t>to hobbies or the home environment. Important </a:t>
            </a:r>
            <a:r>
              <a:rPr lang="en-IN" sz="2800" dirty="0" smtClean="0">
                <a:solidFill>
                  <a:srgbClr val="002060"/>
                </a:solidFill>
                <a:latin typeface="Times New Roman" panose="02020603050405020304" pitchFamily="18" charset="0"/>
                <a:cs typeface="Times New Roman" panose="02020603050405020304" pitchFamily="18" charset="0"/>
              </a:rPr>
              <a:t>agents include </a:t>
            </a:r>
            <a:r>
              <a:rPr lang="en-IN" sz="2800" dirty="0">
                <a:solidFill>
                  <a:srgbClr val="002060"/>
                </a:solidFill>
                <a:latin typeface="Times New Roman" panose="02020603050405020304" pitchFamily="18" charset="0"/>
                <a:cs typeface="Times New Roman" panose="02020603050405020304" pitchFamily="18" charset="0"/>
              </a:rPr>
              <a:t>the inorganic dusts associated with pneumoconiosis </a:t>
            </a:r>
            <a:r>
              <a:rPr lang="en-IN" sz="2300" dirty="0">
                <a:solidFill>
                  <a:srgbClr val="002060"/>
                </a:solidFill>
                <a:latin typeface="Times New Roman" panose="02020603050405020304" pitchFamily="18" charset="0"/>
                <a:cs typeface="Times New Roman" panose="02020603050405020304" pitchFamily="18" charset="0"/>
              </a:rPr>
              <a:t>(</a:t>
            </a:r>
            <a:r>
              <a:rPr lang="en-IN" sz="2300" dirty="0" smtClean="0">
                <a:solidFill>
                  <a:srgbClr val="002060"/>
                </a:solidFill>
                <a:latin typeface="Times New Roman" panose="02020603050405020304" pitchFamily="18" charset="0"/>
                <a:cs typeface="Times New Roman" panose="02020603050405020304" pitchFamily="18" charset="0"/>
              </a:rPr>
              <a:t>especially asbestos </a:t>
            </a:r>
            <a:r>
              <a:rPr lang="en-IN" sz="2300" dirty="0">
                <a:solidFill>
                  <a:srgbClr val="002060"/>
                </a:solidFill>
                <a:latin typeface="Times New Roman" panose="02020603050405020304" pitchFamily="18" charset="0"/>
                <a:cs typeface="Times New Roman" panose="02020603050405020304" pitchFamily="18" charset="0"/>
              </a:rPr>
              <a:t>and silica dusts</a:t>
            </a:r>
            <a:r>
              <a:rPr lang="en-IN" sz="2300" dirty="0" smtClean="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and </a:t>
            </a:r>
            <a:r>
              <a:rPr lang="en-IN" sz="2800" dirty="0">
                <a:solidFill>
                  <a:srgbClr val="002060"/>
                </a:solidFill>
                <a:latin typeface="Times New Roman" panose="02020603050405020304" pitchFamily="18" charset="0"/>
                <a:cs typeface="Times New Roman" panose="02020603050405020304" pitchFamily="18" charset="0"/>
              </a:rPr>
              <a:t>organic antigens associated </a:t>
            </a:r>
            <a:r>
              <a:rPr lang="en-IN" sz="2800" dirty="0" smtClean="0">
                <a:solidFill>
                  <a:srgbClr val="002060"/>
                </a:solidFill>
                <a:latin typeface="Times New Roman" panose="02020603050405020304" pitchFamily="18" charset="0"/>
                <a:cs typeface="Times New Roman" panose="02020603050405020304" pitchFamily="18" charset="0"/>
              </a:rPr>
              <a:t>with hypersensitivity </a:t>
            </a:r>
            <a:r>
              <a:rPr lang="en-IN" sz="2800" dirty="0">
                <a:solidFill>
                  <a:srgbClr val="002060"/>
                </a:solidFill>
                <a:latin typeface="Times New Roman" panose="02020603050405020304" pitchFamily="18" charset="0"/>
                <a:cs typeface="Times New Roman" panose="02020603050405020304" pitchFamily="18" charset="0"/>
              </a:rPr>
              <a:t>pneumonitis </a:t>
            </a:r>
            <a:r>
              <a:rPr lang="en-IN" sz="2300" dirty="0" smtClean="0">
                <a:solidFill>
                  <a:srgbClr val="002060"/>
                </a:solidFill>
                <a:latin typeface="Times New Roman" panose="02020603050405020304" pitchFamily="18" charset="0"/>
                <a:cs typeface="Times New Roman" panose="02020603050405020304" pitchFamily="18" charset="0"/>
              </a:rPr>
              <a:t>(especially antigens from </a:t>
            </a:r>
            <a:r>
              <a:rPr lang="en-IN" sz="2300" dirty="0" err="1" smtClean="0">
                <a:solidFill>
                  <a:srgbClr val="002060"/>
                </a:solidFill>
                <a:latin typeface="Times New Roman" panose="02020603050405020304" pitchFamily="18" charset="0"/>
                <a:cs typeface="Times New Roman" panose="02020603050405020304" pitchFamily="18" charset="0"/>
              </a:rPr>
              <a:t>molds</a:t>
            </a:r>
            <a:r>
              <a:rPr lang="en-IN" sz="2300" dirty="0" smtClean="0">
                <a:solidFill>
                  <a:srgbClr val="002060"/>
                </a:solidFill>
                <a:latin typeface="Times New Roman" panose="02020603050405020304" pitchFamily="18" charset="0"/>
                <a:cs typeface="Times New Roman" panose="02020603050405020304" pitchFamily="18" charset="0"/>
              </a:rPr>
              <a:t> and animal proteins).</a:t>
            </a:r>
            <a:endParaRPr lang="en-IN" sz="2300"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2400" y="3413022"/>
            <a:ext cx="11887199" cy="2800767"/>
          </a:xfrm>
          <a:prstGeom prst="rect">
            <a:avLst/>
          </a:prstGeom>
        </p:spPr>
        <p:txBody>
          <a:bodyPr wrap="square">
            <a:spAutoFit/>
          </a:bodyPr>
          <a:lstStyle/>
          <a:p>
            <a:pPr algn="just"/>
            <a:r>
              <a:rPr lang="en-IN" sz="2800" dirty="0" smtClean="0">
                <a:solidFill>
                  <a:srgbClr val="002060"/>
                </a:solidFill>
                <a:latin typeface="Times New Roman" panose="02020603050405020304" pitchFamily="18" charset="0"/>
                <a:cs typeface="Times New Roman" panose="02020603050405020304" pitchFamily="18" charset="0"/>
              </a:rPr>
              <a:t>	A </a:t>
            </a:r>
            <a:r>
              <a:rPr lang="en-IN" sz="2800" dirty="0">
                <a:solidFill>
                  <a:srgbClr val="002060"/>
                </a:solidFill>
                <a:latin typeface="Times New Roman" panose="02020603050405020304" pitchFamily="18" charset="0"/>
                <a:cs typeface="Times New Roman" panose="02020603050405020304" pitchFamily="18" charset="0"/>
              </a:rPr>
              <a:t>history of coexisting </a:t>
            </a:r>
            <a:r>
              <a:rPr lang="en-IN" sz="2800" dirty="0" smtClean="0">
                <a:solidFill>
                  <a:srgbClr val="002060"/>
                </a:solidFill>
                <a:latin typeface="Times New Roman" panose="02020603050405020304" pitchFamily="18" charset="0"/>
                <a:cs typeface="Times New Roman" panose="02020603050405020304" pitchFamily="18" charset="0"/>
              </a:rPr>
              <a:t>non-respiratory </a:t>
            </a:r>
            <a:r>
              <a:rPr lang="en-IN" sz="2800" dirty="0">
                <a:solidFill>
                  <a:srgbClr val="002060"/>
                </a:solidFill>
                <a:latin typeface="Times New Roman" panose="02020603050405020304" pitchFamily="18" charset="0"/>
                <a:cs typeface="Times New Roman" panose="02020603050405020304" pitchFamily="18" charset="0"/>
              </a:rPr>
              <a:t>disease or of risk factors </a:t>
            </a:r>
            <a:r>
              <a:rPr lang="en-IN" sz="2800" dirty="0" smtClean="0">
                <a:solidFill>
                  <a:srgbClr val="002060"/>
                </a:solidFill>
                <a:latin typeface="Times New Roman" panose="02020603050405020304" pitchFamily="18" charset="0"/>
                <a:cs typeface="Times New Roman" panose="02020603050405020304" pitchFamily="18" charset="0"/>
              </a:rPr>
              <a:t>for or </a:t>
            </a:r>
            <a:r>
              <a:rPr lang="en-IN" sz="2800" dirty="0">
                <a:solidFill>
                  <a:srgbClr val="002060"/>
                </a:solidFill>
                <a:latin typeface="Times New Roman" panose="02020603050405020304" pitchFamily="18" charset="0"/>
                <a:cs typeface="Times New Roman" panose="02020603050405020304" pitchFamily="18" charset="0"/>
              </a:rPr>
              <a:t>previous treatment of such diseases should be sought, as they </a:t>
            </a:r>
            <a:r>
              <a:rPr lang="en-IN" sz="2800" dirty="0" smtClean="0">
                <a:solidFill>
                  <a:srgbClr val="002060"/>
                </a:solidFill>
                <a:latin typeface="Times New Roman" panose="02020603050405020304" pitchFamily="18" charset="0"/>
                <a:cs typeface="Times New Roman" panose="02020603050405020304" pitchFamily="18" charset="0"/>
              </a:rPr>
              <a:t>may predispose </a:t>
            </a:r>
            <a:r>
              <a:rPr lang="en-IN" sz="2800" dirty="0">
                <a:solidFill>
                  <a:srgbClr val="002060"/>
                </a:solidFill>
                <a:latin typeface="Times New Roman" panose="02020603050405020304" pitchFamily="18" charset="0"/>
                <a:cs typeface="Times New Roman" panose="02020603050405020304" pitchFamily="18" charset="0"/>
              </a:rPr>
              <a:t>a patient to both infectious and </a:t>
            </a:r>
            <a:r>
              <a:rPr lang="en-IN" sz="2800" dirty="0" smtClean="0">
                <a:solidFill>
                  <a:srgbClr val="002060"/>
                </a:solidFill>
                <a:latin typeface="Times New Roman" panose="02020603050405020304" pitchFamily="18" charset="0"/>
                <a:cs typeface="Times New Roman" panose="02020603050405020304" pitchFamily="18" charset="0"/>
              </a:rPr>
              <a:t>non infectious respiratory system </a:t>
            </a:r>
            <a:r>
              <a:rPr lang="en-IN" sz="2800" dirty="0">
                <a:solidFill>
                  <a:srgbClr val="002060"/>
                </a:solidFill>
                <a:latin typeface="Times New Roman" panose="02020603050405020304" pitchFamily="18" charset="0"/>
                <a:cs typeface="Times New Roman" panose="02020603050405020304" pitchFamily="18" charset="0"/>
              </a:rPr>
              <a:t>complications. </a:t>
            </a:r>
            <a:r>
              <a:rPr lang="en-IN" sz="2300" dirty="0">
                <a:solidFill>
                  <a:srgbClr val="002060"/>
                </a:solidFill>
                <a:latin typeface="Times New Roman" panose="02020603050405020304" pitchFamily="18" charset="0"/>
                <a:cs typeface="Times New Roman" panose="02020603050405020304" pitchFamily="18" charset="0"/>
              </a:rPr>
              <a:t>Common examples include systemic </a:t>
            </a:r>
            <a:r>
              <a:rPr lang="en-IN" sz="2300" dirty="0" smtClean="0">
                <a:solidFill>
                  <a:srgbClr val="002060"/>
                </a:solidFill>
                <a:latin typeface="Times New Roman" panose="02020603050405020304" pitchFamily="18" charset="0"/>
                <a:cs typeface="Times New Roman" panose="02020603050405020304" pitchFamily="18" charset="0"/>
              </a:rPr>
              <a:t>rheumatic diseases </a:t>
            </a:r>
            <a:r>
              <a:rPr lang="en-IN" sz="2300" dirty="0">
                <a:solidFill>
                  <a:srgbClr val="002060"/>
                </a:solidFill>
                <a:latin typeface="Times New Roman" panose="02020603050405020304" pitchFamily="18" charset="0"/>
                <a:cs typeface="Times New Roman" panose="02020603050405020304" pitchFamily="18" charset="0"/>
              </a:rPr>
              <a:t>that are associated with pleural or parenchymal lung </a:t>
            </a:r>
            <a:r>
              <a:rPr lang="en-IN" sz="2300" dirty="0" smtClean="0">
                <a:solidFill>
                  <a:srgbClr val="002060"/>
                </a:solidFill>
                <a:latin typeface="Times New Roman" panose="02020603050405020304" pitchFamily="18" charset="0"/>
                <a:cs typeface="Times New Roman" panose="02020603050405020304" pitchFamily="18" charset="0"/>
              </a:rPr>
              <a:t>disease, </a:t>
            </a:r>
            <a:r>
              <a:rPr lang="en-IN" sz="2300" dirty="0">
                <a:solidFill>
                  <a:srgbClr val="002060"/>
                </a:solidFill>
                <a:latin typeface="Times New Roman" panose="02020603050405020304" pitchFamily="18" charset="0"/>
                <a:cs typeface="Times New Roman" panose="02020603050405020304" pitchFamily="18" charset="0"/>
              </a:rPr>
              <a:t>metastatic neoplastic disease in the lung, or impaired </a:t>
            </a:r>
            <a:r>
              <a:rPr lang="en-IN" sz="2300" dirty="0" smtClean="0">
                <a:solidFill>
                  <a:srgbClr val="002060"/>
                </a:solidFill>
                <a:latin typeface="Times New Roman" panose="02020603050405020304" pitchFamily="18" charset="0"/>
                <a:cs typeface="Times New Roman" panose="02020603050405020304" pitchFamily="18" charset="0"/>
              </a:rPr>
              <a:t>host defence </a:t>
            </a:r>
            <a:r>
              <a:rPr lang="en-IN" sz="2300" dirty="0">
                <a:solidFill>
                  <a:srgbClr val="002060"/>
                </a:solidFill>
                <a:latin typeface="Times New Roman" panose="02020603050405020304" pitchFamily="18" charset="0"/>
                <a:cs typeface="Times New Roman" panose="02020603050405020304" pitchFamily="18" charset="0"/>
              </a:rPr>
              <a:t>mechanisms and secondary infection, which occur in the </a:t>
            </a:r>
            <a:r>
              <a:rPr lang="en-IN" sz="2300" dirty="0" smtClean="0">
                <a:solidFill>
                  <a:srgbClr val="002060"/>
                </a:solidFill>
                <a:latin typeface="Times New Roman" panose="02020603050405020304" pitchFamily="18" charset="0"/>
                <a:cs typeface="Times New Roman" panose="02020603050405020304" pitchFamily="18" charset="0"/>
              </a:rPr>
              <a:t>case of </a:t>
            </a:r>
            <a:r>
              <a:rPr lang="en-IN" sz="2300" dirty="0">
                <a:solidFill>
                  <a:srgbClr val="002060"/>
                </a:solidFill>
                <a:latin typeface="Times New Roman" panose="02020603050405020304" pitchFamily="18" charset="0"/>
                <a:cs typeface="Times New Roman" panose="02020603050405020304" pitchFamily="18" charset="0"/>
              </a:rPr>
              <a:t>hematologic and lymph node malignancies.</a:t>
            </a:r>
          </a:p>
        </p:txBody>
      </p:sp>
    </p:spTree>
    <p:extLst>
      <p:ext uri="{BB962C8B-B14F-4D97-AF65-F5344CB8AC3E}">
        <p14:creationId xmlns:p14="http://schemas.microsoft.com/office/powerpoint/2010/main" val="28855281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31</a:t>
            </a:fld>
            <a:endParaRPr lang="en-IN"/>
          </a:p>
        </p:txBody>
      </p:sp>
      <p:sp>
        <p:nvSpPr>
          <p:cNvPr id="5" name="Rectangle 4"/>
          <p:cNvSpPr/>
          <p:nvPr/>
        </p:nvSpPr>
        <p:spPr>
          <a:xfrm>
            <a:off x="0" y="1045801"/>
            <a:ext cx="11835685" cy="4278094"/>
          </a:xfrm>
          <a:prstGeom prst="rect">
            <a:avLst/>
          </a:prstGeom>
        </p:spPr>
        <p:txBody>
          <a:bodyPr wrap="square">
            <a:spAutoFit/>
          </a:bodyPr>
          <a:lstStyle/>
          <a:p>
            <a:pPr algn="just"/>
            <a:r>
              <a:rPr lang="en-IN" sz="2800" dirty="0">
                <a:solidFill>
                  <a:srgbClr val="002060"/>
                </a:solidFill>
                <a:latin typeface="Times New Roman" panose="02020603050405020304" pitchFamily="18" charset="0"/>
                <a:cs typeface="Times New Roman" panose="02020603050405020304" pitchFamily="18" charset="0"/>
              </a:rPr>
              <a:t>Treatment of </a:t>
            </a:r>
            <a:r>
              <a:rPr lang="en-IN" sz="2800" dirty="0" smtClean="0">
                <a:solidFill>
                  <a:srgbClr val="002060"/>
                </a:solidFill>
                <a:latin typeface="Times New Roman" panose="02020603050405020304" pitchFamily="18" charset="0"/>
                <a:cs typeface="Times New Roman" panose="02020603050405020304" pitchFamily="18" charset="0"/>
              </a:rPr>
              <a:t>non-respiratory disease </a:t>
            </a:r>
            <a:r>
              <a:rPr lang="en-IN" sz="2800" dirty="0">
                <a:solidFill>
                  <a:srgbClr val="002060"/>
                </a:solidFill>
                <a:latin typeface="Times New Roman" panose="02020603050405020304" pitchFamily="18" charset="0"/>
                <a:cs typeface="Times New Roman" panose="02020603050405020304" pitchFamily="18" charset="0"/>
              </a:rPr>
              <a:t>can be associated with respiratory complications, either </a:t>
            </a:r>
            <a:r>
              <a:rPr lang="en-IN" sz="2800" dirty="0" smtClean="0">
                <a:solidFill>
                  <a:srgbClr val="002060"/>
                </a:solidFill>
                <a:latin typeface="Times New Roman" panose="02020603050405020304" pitchFamily="18" charset="0"/>
                <a:cs typeface="Times New Roman" panose="02020603050405020304" pitchFamily="18" charset="0"/>
              </a:rPr>
              <a:t>because of </a:t>
            </a:r>
            <a:r>
              <a:rPr lang="en-IN" sz="2800" dirty="0">
                <a:solidFill>
                  <a:srgbClr val="002060"/>
                </a:solidFill>
                <a:latin typeface="Times New Roman" panose="02020603050405020304" pitchFamily="18" charset="0"/>
                <a:cs typeface="Times New Roman" panose="02020603050405020304" pitchFamily="18" charset="0"/>
              </a:rPr>
              <a:t>effects on host </a:t>
            </a:r>
            <a:r>
              <a:rPr lang="en-IN" sz="2800" dirty="0" smtClean="0">
                <a:solidFill>
                  <a:srgbClr val="002060"/>
                </a:solidFill>
                <a:latin typeface="Times New Roman" panose="02020603050405020304" pitchFamily="18" charset="0"/>
                <a:cs typeface="Times New Roman" panose="02020603050405020304" pitchFamily="18" charset="0"/>
              </a:rPr>
              <a:t>defence </a:t>
            </a:r>
            <a:r>
              <a:rPr lang="en-IN" sz="2800" dirty="0">
                <a:solidFill>
                  <a:srgbClr val="002060"/>
                </a:solidFill>
                <a:latin typeface="Times New Roman" panose="02020603050405020304" pitchFamily="18" charset="0"/>
                <a:cs typeface="Times New Roman" panose="02020603050405020304" pitchFamily="18" charset="0"/>
              </a:rPr>
              <a:t>mechanisms </a:t>
            </a:r>
            <a:r>
              <a:rPr lang="en-IN" sz="2400" dirty="0">
                <a:solidFill>
                  <a:srgbClr val="002060"/>
                </a:solidFill>
                <a:latin typeface="Times New Roman" panose="02020603050405020304" pitchFamily="18" charset="0"/>
                <a:cs typeface="Times New Roman" panose="02020603050405020304" pitchFamily="18" charset="0"/>
              </a:rPr>
              <a:t>(immunosuppressive </a:t>
            </a:r>
            <a:r>
              <a:rPr lang="en-IN" sz="2400" dirty="0" smtClean="0">
                <a:solidFill>
                  <a:srgbClr val="002060"/>
                </a:solidFill>
                <a:latin typeface="Times New Roman" panose="02020603050405020304" pitchFamily="18" charset="0"/>
                <a:cs typeface="Times New Roman" panose="02020603050405020304" pitchFamily="18" charset="0"/>
              </a:rPr>
              <a:t>agents, cancer chemotherapy) </a:t>
            </a:r>
            <a:r>
              <a:rPr lang="en-IN" sz="2800" dirty="0" smtClean="0">
                <a:solidFill>
                  <a:srgbClr val="002060"/>
                </a:solidFill>
                <a:latin typeface="Times New Roman" panose="02020603050405020304" pitchFamily="18" charset="0"/>
                <a:cs typeface="Times New Roman" panose="02020603050405020304" pitchFamily="18" charset="0"/>
              </a:rPr>
              <a:t>with </a:t>
            </a:r>
            <a:r>
              <a:rPr lang="en-IN" sz="2800" dirty="0">
                <a:solidFill>
                  <a:srgbClr val="002060"/>
                </a:solidFill>
                <a:latin typeface="Times New Roman" panose="02020603050405020304" pitchFamily="18" charset="0"/>
                <a:cs typeface="Times New Roman" panose="02020603050405020304" pitchFamily="18" charset="0"/>
              </a:rPr>
              <a:t>resulting infection or because of </a:t>
            </a:r>
            <a:r>
              <a:rPr lang="en-IN" sz="2800" dirty="0" smtClean="0">
                <a:solidFill>
                  <a:srgbClr val="002060"/>
                </a:solidFill>
                <a:latin typeface="Times New Roman" panose="02020603050405020304" pitchFamily="18" charset="0"/>
                <a:cs typeface="Times New Roman" panose="02020603050405020304" pitchFamily="18" charset="0"/>
              </a:rPr>
              <a:t>direct effects </a:t>
            </a:r>
            <a:r>
              <a:rPr lang="en-IN" sz="2800" dirty="0">
                <a:solidFill>
                  <a:srgbClr val="002060"/>
                </a:solidFill>
                <a:latin typeface="Times New Roman" panose="02020603050405020304" pitchFamily="18" charset="0"/>
                <a:cs typeface="Times New Roman" panose="02020603050405020304" pitchFamily="18" charset="0"/>
              </a:rPr>
              <a:t>on the pulmonary parenchyma </a:t>
            </a:r>
            <a:r>
              <a:rPr lang="en-IN" sz="2400" dirty="0">
                <a:solidFill>
                  <a:srgbClr val="002060"/>
                </a:solidFill>
                <a:latin typeface="Times New Roman" panose="02020603050405020304" pitchFamily="18" charset="0"/>
                <a:cs typeface="Times New Roman" panose="02020603050405020304" pitchFamily="18" charset="0"/>
              </a:rPr>
              <a:t>(cancer chemotherapy, </a:t>
            </a:r>
            <a:r>
              <a:rPr lang="en-IN" sz="2400" dirty="0" smtClean="0">
                <a:solidFill>
                  <a:srgbClr val="002060"/>
                </a:solidFill>
                <a:latin typeface="Times New Roman" panose="02020603050405020304" pitchFamily="18" charset="0"/>
                <a:cs typeface="Times New Roman" panose="02020603050405020304" pitchFamily="18" charset="0"/>
              </a:rPr>
              <a:t>radiation therapy</a:t>
            </a:r>
            <a:r>
              <a:rPr lang="en-IN" sz="2400" dirty="0">
                <a:solidFill>
                  <a:srgbClr val="002060"/>
                </a:solidFill>
                <a:latin typeface="Times New Roman" panose="02020603050405020304" pitchFamily="18" charset="0"/>
                <a:cs typeface="Times New Roman" panose="02020603050405020304" pitchFamily="18" charset="0"/>
              </a:rPr>
              <a:t>, or treatment with other agents, such as amiodarone</a:t>
            </a:r>
            <a:r>
              <a:rPr lang="en-IN" sz="2400" dirty="0" smtClean="0">
                <a:solidFill>
                  <a:srgbClr val="002060"/>
                </a:solidFill>
                <a:latin typeface="Times New Roman" panose="02020603050405020304" pitchFamily="18" charset="0"/>
                <a:cs typeface="Times New Roman" panose="02020603050405020304" pitchFamily="18" charset="0"/>
              </a:rPr>
              <a:t>) </a:t>
            </a:r>
            <a:r>
              <a:rPr lang="en-IN" sz="2800" dirty="0" smtClean="0">
                <a:solidFill>
                  <a:srgbClr val="002060"/>
                </a:solidFill>
                <a:latin typeface="Times New Roman" panose="02020603050405020304" pitchFamily="18" charset="0"/>
                <a:cs typeface="Times New Roman" panose="02020603050405020304" pitchFamily="18" charset="0"/>
              </a:rPr>
              <a:t>or </a:t>
            </a:r>
            <a:r>
              <a:rPr lang="en-IN" sz="2800" dirty="0">
                <a:solidFill>
                  <a:srgbClr val="002060"/>
                </a:solidFill>
                <a:latin typeface="Times New Roman" panose="02020603050405020304" pitchFamily="18" charset="0"/>
                <a:cs typeface="Times New Roman" panose="02020603050405020304" pitchFamily="18" charset="0"/>
              </a:rPr>
              <a:t>on </a:t>
            </a:r>
            <a:r>
              <a:rPr lang="en-IN" sz="2800" dirty="0" smtClean="0">
                <a:solidFill>
                  <a:srgbClr val="002060"/>
                </a:solidFill>
                <a:latin typeface="Times New Roman" panose="02020603050405020304" pitchFamily="18" charset="0"/>
                <a:cs typeface="Times New Roman" panose="02020603050405020304" pitchFamily="18" charset="0"/>
              </a:rPr>
              <a:t>the airways </a:t>
            </a:r>
            <a:r>
              <a:rPr lang="en-IN" sz="2400" dirty="0">
                <a:solidFill>
                  <a:srgbClr val="002060"/>
                </a:solidFill>
                <a:latin typeface="Times New Roman" panose="02020603050405020304" pitchFamily="18" charset="0"/>
                <a:cs typeface="Times New Roman" panose="02020603050405020304" pitchFamily="18" charset="0"/>
              </a:rPr>
              <a:t>(-blocking agents causing airflow obstruction, </a:t>
            </a:r>
            <a:r>
              <a:rPr lang="en-IN" sz="2400" dirty="0" smtClean="0">
                <a:solidFill>
                  <a:srgbClr val="002060"/>
                </a:solidFill>
                <a:latin typeface="Times New Roman" panose="02020603050405020304" pitchFamily="18" charset="0"/>
                <a:cs typeface="Times New Roman" panose="02020603050405020304" pitchFamily="18" charset="0"/>
              </a:rPr>
              <a:t>angiotensin converting enzyme </a:t>
            </a:r>
            <a:r>
              <a:rPr lang="en-IN" sz="2400" dirty="0">
                <a:solidFill>
                  <a:srgbClr val="002060"/>
                </a:solidFill>
                <a:latin typeface="Times New Roman" panose="02020603050405020304" pitchFamily="18" charset="0"/>
                <a:cs typeface="Times New Roman" panose="02020603050405020304" pitchFamily="18" charset="0"/>
              </a:rPr>
              <a:t>inhibitors causing cough</a:t>
            </a:r>
            <a:r>
              <a:rPr lang="en-IN" sz="2400" dirty="0" smtClean="0">
                <a:solidFill>
                  <a:srgbClr val="002060"/>
                </a:solidFill>
                <a:latin typeface="Times New Roman" panose="02020603050405020304" pitchFamily="18" charset="0"/>
                <a:cs typeface="Times New Roman" panose="02020603050405020304" pitchFamily="18" charset="0"/>
              </a:rPr>
              <a:t>).</a:t>
            </a:r>
          </a:p>
          <a:p>
            <a:pPr algn="just"/>
            <a:endParaRPr lang="en-IN" sz="2400" dirty="0">
              <a:latin typeface="Times New Roman" panose="02020603050405020304" pitchFamily="18" charset="0"/>
              <a:cs typeface="Times New Roman" panose="02020603050405020304" pitchFamily="18" charset="0"/>
            </a:endParaRPr>
          </a:p>
          <a:p>
            <a:pPr algn="just"/>
            <a:r>
              <a:rPr lang="en-IN" sz="2800" dirty="0">
                <a:solidFill>
                  <a:srgbClr val="002060"/>
                </a:solidFill>
                <a:latin typeface="Times New Roman" panose="02020603050405020304" pitchFamily="18" charset="0"/>
                <a:cs typeface="Times New Roman" panose="02020603050405020304" pitchFamily="18" charset="0"/>
              </a:rPr>
              <a:t>Family history is important for evaluating diseases that have a </a:t>
            </a:r>
            <a:r>
              <a:rPr lang="en-IN" sz="2800" dirty="0" smtClean="0">
                <a:solidFill>
                  <a:srgbClr val="002060"/>
                </a:solidFill>
                <a:latin typeface="Times New Roman" panose="02020603050405020304" pitchFamily="18" charset="0"/>
                <a:cs typeface="Times New Roman" panose="02020603050405020304" pitchFamily="18" charset="0"/>
              </a:rPr>
              <a:t>genetic component</a:t>
            </a:r>
            <a:r>
              <a:rPr lang="en-IN" sz="2800" dirty="0">
                <a:solidFill>
                  <a:srgbClr val="002060"/>
                </a:solidFill>
                <a:latin typeface="Times New Roman" panose="02020603050405020304" pitchFamily="18" charset="0"/>
                <a:cs typeface="Times New Roman" panose="02020603050405020304" pitchFamily="18" charset="0"/>
              </a:rPr>
              <a:t>. These include disorders such as cystic fibrosis, </a:t>
            </a:r>
            <a:r>
              <a:rPr lang="en-IN" sz="2800" dirty="0" smtClean="0">
                <a:solidFill>
                  <a:srgbClr val="002060"/>
                </a:solidFill>
                <a:latin typeface="Times New Roman" panose="02020603050405020304" pitchFamily="18" charset="0"/>
                <a:cs typeface="Times New Roman" panose="02020603050405020304" pitchFamily="18" charset="0"/>
              </a:rPr>
              <a:t>1- antitrypsin </a:t>
            </a:r>
            <a:r>
              <a:rPr lang="en-IN" sz="2800" dirty="0">
                <a:solidFill>
                  <a:srgbClr val="002060"/>
                </a:solidFill>
                <a:latin typeface="Times New Roman" panose="02020603050405020304" pitchFamily="18" charset="0"/>
                <a:cs typeface="Times New Roman" panose="02020603050405020304" pitchFamily="18" charset="0"/>
              </a:rPr>
              <a:t>deficiency, pulmonary hypertension, pulmonary </a:t>
            </a:r>
            <a:r>
              <a:rPr lang="en-IN" sz="2800" dirty="0" smtClean="0">
                <a:solidFill>
                  <a:srgbClr val="002060"/>
                </a:solidFill>
                <a:latin typeface="Times New Roman" panose="02020603050405020304" pitchFamily="18" charset="0"/>
                <a:cs typeface="Times New Roman" panose="02020603050405020304" pitchFamily="18" charset="0"/>
              </a:rPr>
              <a:t>fibrosis, and </a:t>
            </a:r>
            <a:r>
              <a:rPr lang="en-IN" sz="2800" dirty="0">
                <a:solidFill>
                  <a:srgbClr val="002060"/>
                </a:solidFill>
                <a:latin typeface="Times New Roman" panose="02020603050405020304" pitchFamily="18" charset="0"/>
                <a:cs typeface="Times New Roman" panose="02020603050405020304" pitchFamily="18" charset="0"/>
              </a:rPr>
              <a:t>asthma.</a:t>
            </a:r>
          </a:p>
        </p:txBody>
      </p:sp>
    </p:spTree>
    <p:extLst>
      <p:ext uri="{BB962C8B-B14F-4D97-AF65-F5344CB8AC3E}">
        <p14:creationId xmlns:p14="http://schemas.microsoft.com/office/powerpoint/2010/main" val="5482473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32</a:t>
            </a:fld>
            <a:endParaRPr lang="en-IN"/>
          </a:p>
        </p:txBody>
      </p:sp>
      <p:sp>
        <p:nvSpPr>
          <p:cNvPr id="5" name="Rectangle 4"/>
          <p:cNvSpPr/>
          <p:nvPr/>
        </p:nvSpPr>
        <p:spPr>
          <a:xfrm>
            <a:off x="2059336" y="2901460"/>
            <a:ext cx="7368427" cy="769441"/>
          </a:xfrm>
          <a:prstGeom prst="rect">
            <a:avLst/>
          </a:prstGeom>
        </p:spPr>
        <p:txBody>
          <a:bodyPr wrap="none">
            <a:spAutoFit/>
          </a:bodyPr>
          <a:lstStyle/>
          <a:p>
            <a:pPr algn="ctr"/>
            <a:r>
              <a:rPr lang="en-IN" sz="4400" b="1" dirty="0">
                <a:latin typeface="Times New Roman" panose="02020603050405020304" pitchFamily="18" charset="0"/>
                <a:cs typeface="Times New Roman" panose="02020603050405020304" pitchFamily="18" charset="0"/>
              </a:rPr>
              <a:t>PHYSICAL EXAMINATION</a:t>
            </a:r>
            <a:endParaRPr lang="en-I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3191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92" y="1107583"/>
            <a:ext cx="10903039" cy="3094485"/>
          </a:xfrm>
        </p:spPr>
        <p:txBody>
          <a:bodyPr>
            <a:normAutofit/>
          </a:bodyPr>
          <a:lstStyle/>
          <a:p>
            <a:pPr algn="ctr"/>
            <a:r>
              <a:rPr lang="en-IN" dirty="0" smtClean="0">
                <a:latin typeface="Times New Roman" panose="02020603050405020304" pitchFamily="18" charset="0"/>
                <a:cs typeface="Times New Roman" panose="02020603050405020304" pitchFamily="18" charset="0"/>
              </a:rPr>
              <a:t>VITAL SIGNS</a:t>
            </a:r>
            <a:br>
              <a:rPr lang="en-IN" dirty="0" smtClean="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&amp;</a:t>
            </a:r>
            <a:br>
              <a:rPr lang="en-IN" dirty="0" smtClean="0">
                <a:latin typeface="Times New Roman" panose="02020603050405020304" pitchFamily="18" charset="0"/>
                <a:cs typeface="Times New Roman" panose="02020603050405020304" pitchFamily="18" charset="0"/>
              </a:rPr>
            </a:br>
            <a:r>
              <a:rPr lang="en-IN" dirty="0" smtClean="0">
                <a:latin typeface="Times New Roman" panose="02020603050405020304" pitchFamily="18" charset="0"/>
                <a:cs typeface="Times New Roman" panose="02020603050405020304" pitchFamily="18" charset="0"/>
              </a:rPr>
              <a:t>GENERAL PHYSICAL EXAMINATION</a:t>
            </a:r>
            <a:endParaRPr lang="en-IN"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33</a:t>
            </a:fld>
            <a:endParaRPr lang="en-IN"/>
          </a:p>
        </p:txBody>
      </p:sp>
    </p:spTree>
    <p:extLst>
      <p:ext uri="{BB962C8B-B14F-4D97-AF65-F5344CB8AC3E}">
        <p14:creationId xmlns:p14="http://schemas.microsoft.com/office/powerpoint/2010/main" val="446341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IN" smtClean="0"/>
              <a:t>05-02-2018</a:t>
            </a:r>
            <a:endParaRPr lang="en-IN"/>
          </a:p>
        </p:txBody>
      </p:sp>
      <p:sp>
        <p:nvSpPr>
          <p:cNvPr id="8" name="Footer Placeholder 7"/>
          <p:cNvSpPr>
            <a:spLocks noGrp="1"/>
          </p:cNvSpPr>
          <p:nvPr>
            <p:ph type="ftr" sz="quarter" idx="11"/>
          </p:nvPr>
        </p:nvSpPr>
        <p:spPr/>
        <p:txBody>
          <a:bodyPr/>
          <a:lstStyle/>
          <a:p>
            <a:r>
              <a:rPr lang="en-IN" smtClean="0"/>
              <a:t>Dr.Arun R Nair, Dept. of PM                                                S.K.H.M.C</a:t>
            </a:r>
            <a:endParaRPr lang="en-IN"/>
          </a:p>
        </p:txBody>
      </p:sp>
      <p:sp>
        <p:nvSpPr>
          <p:cNvPr id="9" name="Slide Number Placeholder 8"/>
          <p:cNvSpPr>
            <a:spLocks noGrp="1"/>
          </p:cNvSpPr>
          <p:nvPr>
            <p:ph type="sldNum" sz="quarter" idx="12"/>
          </p:nvPr>
        </p:nvSpPr>
        <p:spPr/>
        <p:txBody>
          <a:bodyPr/>
          <a:lstStyle/>
          <a:p>
            <a:fld id="{6790661F-A53B-4B83-9B99-EAE7BC66878A}" type="slidenum">
              <a:rPr lang="en-IN" smtClean="0"/>
              <a:t>34</a:t>
            </a:fld>
            <a:endParaRPr lang="en-IN"/>
          </a:p>
        </p:txBody>
      </p:sp>
      <p:sp>
        <p:nvSpPr>
          <p:cNvPr id="10" name="Rectangle 9"/>
          <p:cNvSpPr/>
          <p:nvPr/>
        </p:nvSpPr>
        <p:spPr>
          <a:xfrm>
            <a:off x="0" y="227304"/>
            <a:ext cx="11719775" cy="6124754"/>
          </a:xfrm>
          <a:prstGeom prst="rect">
            <a:avLst/>
          </a:prstGeom>
        </p:spPr>
        <p:txBody>
          <a:bodyPr wrap="square">
            <a:spAutoFit/>
          </a:bodyPr>
          <a:lstStyle/>
          <a:p>
            <a:r>
              <a:rPr lang="en-IN" sz="2800" b="1" dirty="0" smtClean="0">
                <a:latin typeface="Times New Roman" panose="02020603050405020304" pitchFamily="18" charset="0"/>
                <a:cs typeface="Times New Roman" panose="02020603050405020304" pitchFamily="18" charset="0"/>
              </a:rPr>
              <a:t>1. Temperature</a:t>
            </a:r>
            <a:endParaRPr lang="en-IN" sz="2800" b="1" dirty="0">
              <a:latin typeface="Times New Roman" panose="02020603050405020304" pitchFamily="18" charset="0"/>
              <a:cs typeface="Times New Roman" panose="02020603050405020304" pitchFamily="18" charset="0"/>
            </a:endParaRPr>
          </a:p>
          <a:p>
            <a:pPr marL="1371600" lvl="2" indent="-457200">
              <a:buFont typeface="Wingdings" panose="05000000000000000000" pitchFamily="2" charset="2"/>
              <a:buChar char="v"/>
            </a:pPr>
            <a:r>
              <a:rPr lang="en-IN" sz="2800" dirty="0">
                <a:latin typeface="Times New Roman" panose="02020603050405020304" pitchFamily="18" charset="0"/>
                <a:cs typeface="Times New Roman" panose="02020603050405020304" pitchFamily="18" charset="0"/>
              </a:rPr>
              <a:t>Cold fingers indicate peripheral vasoconstriction or heart failure.</a:t>
            </a:r>
          </a:p>
          <a:p>
            <a:pPr marL="1371600" lvl="2" indent="-457200">
              <a:buFont typeface="Wingdings" panose="05000000000000000000" pitchFamily="2" charset="2"/>
              <a:buChar char="v"/>
            </a:pPr>
            <a:r>
              <a:rPr lang="en-IN" sz="2800" dirty="0">
                <a:latin typeface="Times New Roman" panose="02020603050405020304" pitchFamily="18" charset="0"/>
                <a:cs typeface="Times New Roman" panose="02020603050405020304" pitchFamily="18" charset="0"/>
              </a:rPr>
              <a:t>Warm hands with dilated veins are seen in CO2 retention</a:t>
            </a:r>
            <a:r>
              <a:rPr lang="en-IN" sz="2800" dirty="0" smtClean="0">
                <a:latin typeface="Times New Roman" panose="02020603050405020304" pitchFamily="18" charset="0"/>
                <a:cs typeface="Times New Roman" panose="02020603050405020304" pitchFamily="18" charset="0"/>
              </a:rPr>
              <a:t>.</a:t>
            </a:r>
          </a:p>
          <a:p>
            <a:r>
              <a:rPr lang="en-IN" sz="2800" b="1" dirty="0" smtClean="0">
                <a:latin typeface="Times New Roman" panose="02020603050405020304" pitchFamily="18" charset="0"/>
                <a:cs typeface="Times New Roman" panose="02020603050405020304" pitchFamily="18" charset="0"/>
              </a:rPr>
              <a:t>2. Pulse</a:t>
            </a:r>
          </a:p>
          <a:p>
            <a:pPr marL="1371600" lvl="2" indent="-457200">
              <a:buFont typeface="Wingdings" panose="05000000000000000000" pitchFamily="2" charset="2"/>
              <a:buChar char="v"/>
            </a:pPr>
            <a:r>
              <a:rPr lang="en-IN" sz="2800" dirty="0" smtClean="0">
                <a:latin typeface="Times New Roman" panose="02020603050405020304" pitchFamily="18" charset="0"/>
                <a:cs typeface="Times New Roman" panose="02020603050405020304" pitchFamily="18" charset="0"/>
              </a:rPr>
              <a:t>Tachycardia- severe </a:t>
            </a:r>
            <a:r>
              <a:rPr lang="en-IN" sz="2800" dirty="0" err="1" smtClean="0">
                <a:latin typeface="Times New Roman" panose="02020603050405020304" pitchFamily="18" charset="0"/>
                <a:cs typeface="Times New Roman" panose="02020603050405020304" pitchFamily="18" charset="0"/>
              </a:rPr>
              <a:t>dyspnoe</a:t>
            </a:r>
            <a:r>
              <a:rPr lang="en-IN" sz="2800" dirty="0" smtClean="0">
                <a:latin typeface="Times New Roman" panose="02020603050405020304" pitchFamily="18" charset="0"/>
                <a:cs typeface="Times New Roman" panose="02020603050405020304" pitchFamily="18" charset="0"/>
              </a:rPr>
              <a:t>.</a:t>
            </a:r>
          </a:p>
          <a:p>
            <a:pPr marL="1371600" lvl="2" indent="-457200">
              <a:buFont typeface="Wingdings" panose="05000000000000000000" pitchFamily="2" charset="2"/>
              <a:buChar char="v"/>
            </a:pPr>
            <a:r>
              <a:rPr lang="en-IN" sz="2800" dirty="0" smtClean="0">
                <a:latin typeface="Times New Roman" panose="02020603050405020304" pitchFamily="18" charset="0"/>
                <a:cs typeface="Times New Roman" panose="02020603050405020304" pitchFamily="18" charset="0"/>
              </a:rPr>
              <a:t>Paradoxical pulse- severe asthma, COPD</a:t>
            </a:r>
          </a:p>
          <a:p>
            <a:pPr marL="1371600" lvl="2" indent="-457200">
              <a:buFont typeface="Wingdings" panose="05000000000000000000" pitchFamily="2" charset="2"/>
              <a:buChar char="v"/>
            </a:pPr>
            <a:r>
              <a:rPr lang="en-IN" sz="2800" dirty="0" smtClean="0">
                <a:latin typeface="Times New Roman" panose="02020603050405020304" pitchFamily="18" charset="0"/>
                <a:cs typeface="Times New Roman" panose="02020603050405020304" pitchFamily="18" charset="0"/>
              </a:rPr>
              <a:t>Atrial fibrillation- hypoxia.</a:t>
            </a:r>
          </a:p>
          <a:p>
            <a:r>
              <a:rPr lang="en-IN" sz="2800" b="1" dirty="0">
                <a:latin typeface="Times New Roman" panose="02020603050405020304" pitchFamily="18" charset="0"/>
                <a:cs typeface="Times New Roman" panose="02020603050405020304" pitchFamily="18" charset="0"/>
              </a:rPr>
              <a:t>3. Blood pressure </a:t>
            </a:r>
          </a:p>
          <a:p>
            <a:pPr algn="just"/>
            <a:r>
              <a:rPr lang="en-IN" sz="2800" dirty="0" smtClean="0">
                <a:latin typeface="Times New Roman" panose="02020603050405020304" pitchFamily="18" charset="0"/>
                <a:cs typeface="Times New Roman" panose="02020603050405020304" pitchFamily="18" charset="0"/>
              </a:rPr>
              <a:t>	Hypotension </a:t>
            </a:r>
            <a:r>
              <a:rPr lang="en-IN" sz="2800" dirty="0">
                <a:latin typeface="Times New Roman" panose="02020603050405020304" pitchFamily="18" charset="0"/>
                <a:cs typeface="Times New Roman" panose="02020603050405020304" pitchFamily="18" charset="0"/>
              </a:rPr>
              <a:t>is an important feature of septicaemia, and a diastolic pressure of 60 mmHg or less is associated with increased mortality in community-acquired pneumonia. In pneumothorax hypotension may indicate the development of tension pneumothorax with reduction in venous return to the heart and risk of cardiac arrest. Hypotension may also be a feature of life-threatening asthma.</a:t>
            </a:r>
          </a:p>
        </p:txBody>
      </p:sp>
    </p:spTree>
    <p:extLst>
      <p:ext uri="{BB962C8B-B14F-4D97-AF65-F5344CB8AC3E}">
        <p14:creationId xmlns:p14="http://schemas.microsoft.com/office/powerpoint/2010/main" val="15293805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35</a:t>
            </a:fld>
            <a:endParaRPr lang="en-IN"/>
          </a:p>
        </p:txBody>
      </p:sp>
      <p:sp>
        <p:nvSpPr>
          <p:cNvPr id="5" name="Rectangle 4"/>
          <p:cNvSpPr/>
          <p:nvPr/>
        </p:nvSpPr>
        <p:spPr>
          <a:xfrm>
            <a:off x="167425" y="167425"/>
            <a:ext cx="11797048" cy="4616648"/>
          </a:xfrm>
          <a:prstGeom prst="rect">
            <a:avLst/>
          </a:prstGeom>
        </p:spPr>
        <p:txBody>
          <a:bodyPr wrap="square">
            <a:spAutoFit/>
          </a:bodyPr>
          <a:lstStyle/>
          <a:p>
            <a:pPr algn="just">
              <a:lnSpc>
                <a:spcPct val="150000"/>
              </a:lnSpc>
            </a:pPr>
            <a:r>
              <a:rPr lang="en-IN" sz="2800" b="1" dirty="0" smtClean="0">
                <a:latin typeface="Times New Roman" panose="02020603050405020304" pitchFamily="18" charset="0"/>
                <a:cs typeface="Times New Roman" panose="02020603050405020304" pitchFamily="18" charset="0"/>
              </a:rPr>
              <a:t>4. Respiratory </a:t>
            </a:r>
            <a:r>
              <a:rPr lang="en-IN" sz="2800" b="1" dirty="0">
                <a:latin typeface="Times New Roman" panose="02020603050405020304" pitchFamily="18" charset="0"/>
                <a:cs typeface="Times New Roman" panose="02020603050405020304" pitchFamily="18" charset="0"/>
              </a:rPr>
              <a:t>rate  </a:t>
            </a:r>
            <a:r>
              <a:rPr lang="en-IN" sz="2800" b="1" dirty="0" smtClean="0">
                <a:latin typeface="Times New Roman" panose="02020603050405020304" pitchFamily="18" charset="0"/>
                <a:cs typeface="Times New Roman" panose="02020603050405020304" pitchFamily="18" charset="0"/>
              </a:rPr>
              <a:t>(normal 16-20/min)</a:t>
            </a:r>
            <a:endParaRPr lang="en-IN" sz="2800" b="1" dirty="0">
              <a:latin typeface="Times New Roman" panose="02020603050405020304" pitchFamily="18" charset="0"/>
              <a:cs typeface="Times New Roman" panose="02020603050405020304" pitchFamily="18" charset="0"/>
            </a:endParaRPr>
          </a:p>
          <a:p>
            <a:pPr algn="just"/>
            <a:r>
              <a:rPr lang="en-IN" sz="2800" dirty="0" smtClean="0">
                <a:latin typeface="Times New Roman" panose="02020603050405020304" pitchFamily="18" charset="0"/>
                <a:cs typeface="Times New Roman" panose="02020603050405020304" pitchFamily="18" charset="0"/>
              </a:rPr>
              <a:t>	Observe </a:t>
            </a:r>
            <a:r>
              <a:rPr lang="en-IN" sz="2800" dirty="0">
                <a:latin typeface="Times New Roman" panose="02020603050405020304" pitchFamily="18" charset="0"/>
                <a:cs typeface="Times New Roman" panose="02020603050405020304" pitchFamily="18" charset="0"/>
              </a:rPr>
              <a:t>whether the patient is breathless at rest. Observe chest movements (surreptitiously) while feeling the pulse, and count the number of respirations per minute. </a:t>
            </a:r>
            <a:endParaRPr lang="en-IN" sz="2800" dirty="0" smtClean="0">
              <a:latin typeface="Times New Roman" panose="02020603050405020304" pitchFamily="18" charset="0"/>
              <a:cs typeface="Times New Roman" panose="02020603050405020304" pitchFamily="18" charset="0"/>
            </a:endParaRPr>
          </a:p>
          <a:p>
            <a:pPr algn="just"/>
            <a:r>
              <a:rPr lang="en-IN" sz="2800" dirty="0">
                <a:latin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cs typeface="Times New Roman" panose="02020603050405020304" pitchFamily="18" charset="0"/>
              </a:rPr>
              <a:t>Tachypnoea </a:t>
            </a:r>
            <a:r>
              <a:rPr lang="en-IN" sz="2800" dirty="0">
                <a:latin typeface="Times New Roman" panose="02020603050405020304" pitchFamily="18" charset="0"/>
                <a:cs typeface="Times New Roman" panose="02020603050405020304" pitchFamily="18" charset="0"/>
              </a:rPr>
              <a:t>is a respiratory rate </a:t>
            </a:r>
            <a:r>
              <a:rPr lang="en-IN" sz="2800" dirty="0" smtClean="0">
                <a:latin typeface="Times New Roman" panose="02020603050405020304" pitchFamily="18" charset="0"/>
                <a:cs typeface="Times New Roman" panose="02020603050405020304" pitchFamily="18" charset="0"/>
              </a:rPr>
              <a:t>&gt; 20/min </a:t>
            </a:r>
            <a:r>
              <a:rPr lang="en-IN" sz="2800" dirty="0">
                <a:latin typeface="Times New Roman" panose="02020603050405020304" pitchFamily="18" charset="0"/>
                <a:cs typeface="Times New Roman" panose="02020603050405020304" pitchFamily="18" charset="0"/>
              </a:rPr>
              <a:t>and is caused by increased </a:t>
            </a:r>
            <a:r>
              <a:rPr lang="en-IN" sz="2800" dirty="0" err="1">
                <a:latin typeface="Times New Roman" panose="02020603050405020304" pitchFamily="18" charset="0"/>
                <a:cs typeface="Times New Roman" panose="02020603050405020304" pitchFamily="18" charset="0"/>
              </a:rPr>
              <a:t>ventilatory</a:t>
            </a:r>
            <a:r>
              <a:rPr lang="en-IN" sz="2800" dirty="0">
                <a:latin typeface="Times New Roman" panose="02020603050405020304" pitchFamily="18" charset="0"/>
                <a:cs typeface="Times New Roman" panose="02020603050405020304" pitchFamily="18" charset="0"/>
              </a:rPr>
              <a:t> drive as in fever, asthma and COPD, or reduced </a:t>
            </a:r>
            <a:r>
              <a:rPr lang="en-IN" sz="2800" dirty="0" err="1">
                <a:latin typeface="Times New Roman" panose="02020603050405020304" pitchFamily="18" charset="0"/>
                <a:cs typeface="Times New Roman" panose="02020603050405020304" pitchFamily="18" charset="0"/>
              </a:rPr>
              <a:t>ventilatory</a:t>
            </a:r>
            <a:r>
              <a:rPr lang="en-IN" sz="2800" dirty="0">
                <a:latin typeface="Times New Roman" panose="02020603050405020304" pitchFamily="18" charset="0"/>
                <a:cs typeface="Times New Roman" panose="02020603050405020304" pitchFamily="18" charset="0"/>
              </a:rPr>
              <a:t> capacity as in pneumonia, pulmonary oedema and interstitial lung disease. </a:t>
            </a:r>
            <a:endParaRPr lang="en-IN" sz="2800" dirty="0" smtClean="0">
              <a:latin typeface="Times New Roman" panose="02020603050405020304" pitchFamily="18" charset="0"/>
              <a:cs typeface="Times New Roman" panose="02020603050405020304" pitchFamily="18" charset="0"/>
            </a:endParaRPr>
          </a:p>
          <a:p>
            <a:pPr algn="just"/>
            <a:r>
              <a:rPr lang="en-IN" sz="2800" dirty="0" smtClean="0">
                <a:latin typeface="Times New Roman" panose="02020603050405020304" pitchFamily="18" charset="0"/>
                <a:cs typeface="Times New Roman" panose="02020603050405020304" pitchFamily="18" charset="0"/>
              </a:rPr>
              <a:t>	A </a:t>
            </a:r>
            <a:r>
              <a:rPr lang="en-IN" sz="2800" dirty="0">
                <a:latin typeface="Times New Roman" panose="02020603050405020304" pitchFamily="18" charset="0"/>
                <a:cs typeface="Times New Roman" panose="02020603050405020304" pitchFamily="18" charset="0"/>
              </a:rPr>
              <a:t>respiratory rate &gt; 30/min is the most important prognostic sign associated with death in community-acquired </a:t>
            </a:r>
            <a:r>
              <a:rPr lang="en-IN" sz="2800" dirty="0" smtClean="0">
                <a:latin typeface="Times New Roman" panose="02020603050405020304" pitchFamily="18" charset="0"/>
                <a:cs typeface="Times New Roman" panose="02020603050405020304" pitchFamily="18" charset="0"/>
              </a:rPr>
              <a:t>pneumonia.</a:t>
            </a:r>
          </a:p>
          <a:p>
            <a:pPr algn="just"/>
            <a:r>
              <a:rPr lang="en-IN" sz="2800" dirty="0" smtClean="0">
                <a:latin typeface="Times New Roman" panose="02020603050405020304" pitchFamily="18" charset="0"/>
                <a:cs typeface="Times New Roman" panose="02020603050405020304" pitchFamily="18" charset="0"/>
              </a:rPr>
              <a:t>	</a:t>
            </a:r>
            <a:r>
              <a:rPr lang="en-IN" sz="2800" dirty="0">
                <a:latin typeface="Times New Roman" panose="02020603050405020304" pitchFamily="18" charset="0"/>
                <a:cs typeface="Times New Roman" panose="02020603050405020304" pitchFamily="18" charset="0"/>
              </a:rPr>
              <a:t> </a:t>
            </a:r>
            <a:r>
              <a:rPr lang="en-IN" sz="2800" dirty="0" err="1" smtClean="0">
                <a:latin typeface="Times New Roman" panose="02020603050405020304" pitchFamily="18" charset="0"/>
                <a:cs typeface="Times New Roman" panose="02020603050405020304" pitchFamily="18" charset="0"/>
              </a:rPr>
              <a:t>Bradypnoea</a:t>
            </a:r>
            <a:r>
              <a:rPr lang="en-IN" sz="2800" dirty="0" smtClean="0">
                <a:latin typeface="Times New Roman" panose="02020603050405020304" pitchFamily="18" charset="0"/>
                <a:cs typeface="Times New Roman" panose="02020603050405020304" pitchFamily="18" charset="0"/>
              </a:rPr>
              <a:t> is respiratory </a:t>
            </a:r>
            <a:r>
              <a:rPr lang="en-IN" sz="2800" dirty="0">
                <a:latin typeface="Times New Roman" panose="02020603050405020304" pitchFamily="18" charset="0"/>
                <a:cs typeface="Times New Roman" panose="02020603050405020304" pitchFamily="18" charset="0"/>
              </a:rPr>
              <a:t>rate </a:t>
            </a:r>
            <a:r>
              <a:rPr lang="en-IN" sz="2800" dirty="0" smtClean="0">
                <a:latin typeface="Times New Roman" panose="02020603050405020304" pitchFamily="18" charset="0"/>
                <a:cs typeface="Times New Roman" panose="02020603050405020304" pitchFamily="18" charset="0"/>
              </a:rPr>
              <a:t>below seen in raised </a:t>
            </a:r>
            <a:r>
              <a:rPr lang="en-IN" sz="2800" dirty="0" err="1" smtClean="0">
                <a:latin typeface="Times New Roman" panose="02020603050405020304" pitchFamily="18" charset="0"/>
                <a:cs typeface="Times New Roman" panose="02020603050405020304" pitchFamily="18" charset="0"/>
              </a:rPr>
              <a:t>ICP</a:t>
            </a:r>
            <a:r>
              <a:rPr lang="en-IN" sz="2800" dirty="0" smtClean="0">
                <a:latin typeface="Times New Roman" panose="02020603050405020304" pitchFamily="18" charset="0"/>
                <a:cs typeface="Times New Roman" panose="02020603050405020304" pitchFamily="18" charset="0"/>
              </a:rPr>
              <a:t>, Alkalosis.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6397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36</a:t>
            </a:fld>
            <a:endParaRPr lang="en-IN"/>
          </a:p>
        </p:txBody>
      </p:sp>
      <p:sp>
        <p:nvSpPr>
          <p:cNvPr id="5" name="Rectangle 4"/>
          <p:cNvSpPr/>
          <p:nvPr/>
        </p:nvSpPr>
        <p:spPr>
          <a:xfrm>
            <a:off x="-1" y="0"/>
            <a:ext cx="11938715" cy="2246769"/>
          </a:xfrm>
          <a:prstGeom prst="rect">
            <a:avLst/>
          </a:prstGeom>
        </p:spPr>
        <p:txBody>
          <a:bodyPr wrap="square">
            <a:spAutoFit/>
          </a:bodyPr>
          <a:lstStyle/>
          <a:p>
            <a:r>
              <a:rPr lang="en-IN" sz="2800" b="1" dirty="0" smtClean="0">
                <a:latin typeface="Times New Roman" panose="02020603050405020304" pitchFamily="18" charset="0"/>
                <a:cs typeface="Times New Roman" panose="02020603050405020304" pitchFamily="18" charset="0"/>
              </a:rPr>
              <a:t>Rhythm &amp; Type of Respiration:</a:t>
            </a:r>
          </a:p>
          <a:p>
            <a:endParaRPr lang="en-IN" sz="2800" b="1" dirty="0">
              <a:latin typeface="Times New Roman" panose="02020603050405020304" pitchFamily="18" charset="0"/>
              <a:cs typeface="Times New Roman" panose="02020603050405020304" pitchFamily="18" charset="0"/>
            </a:endParaRPr>
          </a:p>
          <a:p>
            <a:endParaRPr lang="en-IN" sz="2800" b="1" dirty="0" smtClean="0">
              <a:latin typeface="Times New Roman" panose="02020603050405020304" pitchFamily="18" charset="0"/>
              <a:cs typeface="Times New Roman" panose="02020603050405020304" pitchFamily="18" charset="0"/>
            </a:endParaRPr>
          </a:p>
          <a:p>
            <a:endParaRPr lang="en-IN" sz="2800" b="1" dirty="0">
              <a:latin typeface="Times New Roman" panose="02020603050405020304" pitchFamily="18" charset="0"/>
              <a:cs typeface="Times New Roman" panose="02020603050405020304" pitchFamily="18" charset="0"/>
            </a:endParaRPr>
          </a:p>
          <a:p>
            <a:endParaRPr lang="en-IN" sz="28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6853767"/>
              </p:ext>
            </p:extLst>
          </p:nvPr>
        </p:nvGraphicFramePr>
        <p:xfrm>
          <a:off x="0" y="719666"/>
          <a:ext cx="12192000" cy="6004560"/>
        </p:xfrm>
        <a:graphic>
          <a:graphicData uri="http://schemas.openxmlformats.org/drawingml/2006/table">
            <a:tbl>
              <a:tblPr firstRow="1" bandRow="1">
                <a:tableStyleId>{69CF1AB2-1976-4502-BF36-3FF5EA218861}</a:tableStyleId>
              </a:tblPr>
              <a:tblGrid>
                <a:gridCol w="3240028"/>
                <a:gridCol w="8951972"/>
              </a:tblGrid>
              <a:tr h="370840">
                <a:tc>
                  <a:txBody>
                    <a:bodyPr/>
                    <a:lstStyle/>
                    <a:p>
                      <a:r>
                        <a:rPr lang="en-IN" sz="2400" dirty="0" smtClean="0">
                          <a:latin typeface="Times New Roman" panose="02020603050405020304" pitchFamily="18" charset="0"/>
                          <a:cs typeface="Times New Roman" panose="02020603050405020304" pitchFamily="18" charset="0"/>
                        </a:rPr>
                        <a:t>Normal</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b="0" dirty="0" smtClean="0">
                          <a:latin typeface="Times New Roman" panose="02020603050405020304" pitchFamily="18" charset="0"/>
                          <a:cs typeface="Times New Roman" panose="02020603050405020304" pitchFamily="18" charset="0"/>
                        </a:rPr>
                        <a:t>Regular</a:t>
                      </a:r>
                      <a:r>
                        <a:rPr lang="en-IN" sz="2400" b="0" baseline="0" dirty="0" smtClean="0">
                          <a:latin typeface="Times New Roman" panose="02020603050405020304" pitchFamily="18" charset="0"/>
                          <a:cs typeface="Times New Roman" panose="02020603050405020304" pitchFamily="18" charset="0"/>
                        </a:rPr>
                        <a:t> rhythm</a:t>
                      </a:r>
                    </a:p>
                    <a:p>
                      <a:r>
                        <a:rPr lang="en-IN" sz="2400" b="0" baseline="0" dirty="0" smtClean="0">
                          <a:latin typeface="Times New Roman" panose="02020603050405020304" pitchFamily="18" charset="0"/>
                          <a:cs typeface="Times New Roman" panose="02020603050405020304" pitchFamily="18" charset="0"/>
                        </a:rPr>
                        <a:t>Male-  </a:t>
                      </a:r>
                      <a:r>
                        <a:rPr lang="en-IN" sz="2400" b="0" baseline="0" dirty="0" err="1" smtClean="0">
                          <a:latin typeface="Times New Roman" panose="02020603050405020304" pitchFamily="18" charset="0"/>
                          <a:cs typeface="Times New Roman" panose="02020603050405020304" pitchFamily="18" charset="0"/>
                        </a:rPr>
                        <a:t>Abdomino</a:t>
                      </a:r>
                      <a:r>
                        <a:rPr lang="en-IN" sz="2400" b="0" baseline="0" dirty="0" smtClean="0">
                          <a:latin typeface="Times New Roman" panose="02020603050405020304" pitchFamily="18" charset="0"/>
                          <a:cs typeface="Times New Roman" panose="02020603050405020304" pitchFamily="18" charset="0"/>
                        </a:rPr>
                        <a:t> Thoracic.</a:t>
                      </a:r>
                    </a:p>
                    <a:p>
                      <a:r>
                        <a:rPr lang="en-IN" sz="2400" b="0" baseline="0" dirty="0" smtClean="0">
                          <a:latin typeface="Times New Roman" panose="02020603050405020304" pitchFamily="18" charset="0"/>
                          <a:cs typeface="Times New Roman" panose="02020603050405020304" pitchFamily="18" charset="0"/>
                        </a:rPr>
                        <a:t>Female-  </a:t>
                      </a:r>
                      <a:r>
                        <a:rPr lang="en-IN" sz="2400" b="0" baseline="0" dirty="0" err="1" smtClean="0">
                          <a:latin typeface="Times New Roman" panose="02020603050405020304" pitchFamily="18" charset="0"/>
                          <a:cs typeface="Times New Roman" panose="02020603050405020304" pitchFamily="18" charset="0"/>
                        </a:rPr>
                        <a:t>Thoraco</a:t>
                      </a:r>
                      <a:r>
                        <a:rPr lang="en-IN" sz="2400" b="0" baseline="0" dirty="0" smtClean="0">
                          <a:latin typeface="Times New Roman" panose="02020603050405020304" pitchFamily="18" charset="0"/>
                          <a:cs typeface="Times New Roman" panose="02020603050405020304" pitchFamily="18" charset="0"/>
                        </a:rPr>
                        <a:t>- Abdomen.</a:t>
                      </a:r>
                      <a:endParaRPr lang="en-IN" sz="2400" b="0" dirty="0">
                        <a:latin typeface="Times New Roman" panose="02020603050405020304" pitchFamily="18" charset="0"/>
                        <a:cs typeface="Times New Roman" panose="02020603050405020304" pitchFamily="18" charset="0"/>
                      </a:endParaRPr>
                    </a:p>
                  </a:txBody>
                  <a:tcPr/>
                </a:tc>
              </a:tr>
              <a:tr h="370840">
                <a:tc gridSpan="2">
                  <a:txBody>
                    <a:bodyPr/>
                    <a:lstStyle/>
                    <a:p>
                      <a:pPr algn="ctr"/>
                      <a:r>
                        <a:rPr lang="en-IN" sz="2800" b="1" dirty="0" smtClean="0">
                          <a:latin typeface="Times New Roman" panose="02020603050405020304" pitchFamily="18" charset="0"/>
                          <a:cs typeface="Times New Roman" panose="02020603050405020304" pitchFamily="18" charset="0"/>
                        </a:rPr>
                        <a:t>Abnormal Types</a:t>
                      </a:r>
                      <a:endParaRPr lang="en-IN" sz="2800" b="1" dirty="0">
                        <a:latin typeface="Times New Roman" panose="02020603050405020304" pitchFamily="18" charset="0"/>
                        <a:cs typeface="Times New Roman" panose="02020603050405020304" pitchFamily="18" charset="0"/>
                      </a:endParaRPr>
                    </a:p>
                  </a:txBody>
                  <a:tcPr/>
                </a:tc>
                <a:tc hMerge="1">
                  <a:txBody>
                    <a:bodyPr/>
                    <a:lstStyle/>
                    <a:p>
                      <a:endParaRPr lang="en-IN"/>
                    </a:p>
                  </a:txBody>
                  <a:tcPr/>
                </a:tc>
              </a:tr>
              <a:tr h="370840">
                <a:tc>
                  <a:txBody>
                    <a:bodyPr/>
                    <a:lstStyle/>
                    <a:p>
                      <a:r>
                        <a:rPr lang="en-IN" sz="2400" b="1" dirty="0" smtClean="0">
                          <a:latin typeface="Times New Roman" panose="02020603050405020304" pitchFamily="18" charset="0"/>
                          <a:cs typeface="Times New Roman" panose="02020603050405020304" pitchFamily="18" charset="0"/>
                        </a:rPr>
                        <a:t>Thoracic breathing</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Abdominal pain, peritonitis, severe ascites, Diaphragmatic paralysis.</a:t>
                      </a:r>
                      <a:endParaRPr lang="en-IN" sz="2400" dirty="0">
                        <a:latin typeface="Times New Roman" panose="02020603050405020304" pitchFamily="18" charset="0"/>
                        <a:cs typeface="Times New Roman" panose="02020603050405020304" pitchFamily="18" charset="0"/>
                      </a:endParaRPr>
                    </a:p>
                  </a:txBody>
                  <a:tcPr/>
                </a:tc>
              </a:tr>
              <a:tr h="370840">
                <a:tc>
                  <a:txBody>
                    <a:bodyPr/>
                    <a:lstStyle/>
                    <a:p>
                      <a:r>
                        <a:rPr lang="en-IN" sz="2400" b="1" dirty="0" smtClean="0">
                          <a:latin typeface="Times New Roman" panose="02020603050405020304" pitchFamily="18" charset="0"/>
                          <a:cs typeface="Times New Roman" panose="02020603050405020304" pitchFamily="18" charset="0"/>
                        </a:rPr>
                        <a:t>Abdominal Breathing</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Pleuritic</a:t>
                      </a:r>
                      <a:r>
                        <a:rPr lang="en-IN" sz="2400" baseline="0" dirty="0" smtClean="0">
                          <a:latin typeface="Times New Roman" panose="02020603050405020304" pitchFamily="18" charset="0"/>
                          <a:cs typeface="Times New Roman" panose="02020603050405020304" pitchFamily="18" charset="0"/>
                        </a:rPr>
                        <a:t> pain, lung collapse</a:t>
                      </a:r>
                      <a:endParaRPr lang="en-IN" sz="2400" dirty="0">
                        <a:latin typeface="Times New Roman" panose="02020603050405020304" pitchFamily="18" charset="0"/>
                        <a:cs typeface="Times New Roman" panose="02020603050405020304" pitchFamily="18" charset="0"/>
                      </a:endParaRPr>
                    </a:p>
                  </a:txBody>
                  <a:tcPr/>
                </a:tc>
              </a:tr>
              <a:tr h="370840">
                <a:tc>
                  <a:txBody>
                    <a:bodyPr/>
                    <a:lstStyle/>
                    <a:p>
                      <a:r>
                        <a:rPr lang="en-IN" sz="2400" b="1" dirty="0" smtClean="0">
                          <a:effectLst/>
                          <a:latin typeface="Times New Roman" panose="02020603050405020304" pitchFamily="18" charset="0"/>
                          <a:cs typeface="Times New Roman" panose="02020603050405020304" pitchFamily="18" charset="0"/>
                        </a:rPr>
                        <a:t>Cheyne-Stokes breathing (chain </a:t>
                      </a:r>
                      <a:r>
                        <a:rPr lang="en-IN" sz="2400" b="1" dirty="0" err="1" smtClean="0">
                          <a:effectLst/>
                          <a:latin typeface="Times New Roman" panose="02020603050405020304" pitchFamily="18" charset="0"/>
                          <a:cs typeface="Times New Roman" panose="02020603050405020304" pitchFamily="18" charset="0"/>
                        </a:rPr>
                        <a:t>stoks</a:t>
                      </a:r>
                      <a:r>
                        <a:rPr lang="en-IN" sz="2400" b="1" dirty="0" smtClean="0">
                          <a:effectLst/>
                          <a:latin typeface="Times New Roman" panose="02020603050405020304" pitchFamily="18" charset="0"/>
                          <a:cs typeface="Times New Roman" panose="02020603050405020304" pitchFamily="18" charset="0"/>
                        </a:rPr>
                        <a:t>)</a:t>
                      </a:r>
                      <a:endParaRPr lang="en-IN" sz="2400" b="1" dirty="0">
                        <a:latin typeface="Times New Roman" panose="02020603050405020304" pitchFamily="18" charset="0"/>
                        <a:cs typeface="Times New Roman" panose="02020603050405020304" pitchFamily="18" charset="0"/>
                      </a:endParaRPr>
                    </a:p>
                  </a:txBody>
                  <a:tcPr/>
                </a:tc>
                <a:tc>
                  <a:txBody>
                    <a:bodyPr/>
                    <a:lstStyle/>
                    <a:p>
                      <a:pPr algn="just"/>
                      <a:r>
                        <a:rPr lang="en-IN" sz="2400" b="1" dirty="0" smtClean="0">
                          <a:effectLst/>
                          <a:latin typeface="Times New Roman" panose="02020603050405020304" pitchFamily="18" charset="0"/>
                          <a:cs typeface="Times New Roman" panose="02020603050405020304" pitchFamily="18" charset="0"/>
                        </a:rPr>
                        <a:t>Cheyne-Stokes breathing, or periodic respiration, is characterized by a period of increasing rate and depth of breathing followed by diminishing respiratory effort and rate, usually ending in a period of apnoea or hypopnoea.</a:t>
                      </a:r>
                      <a:r>
                        <a:rPr lang="en-IN" sz="2400" dirty="0" smtClean="0">
                          <a:effectLst/>
                          <a:latin typeface="Times New Roman" panose="02020603050405020304" pitchFamily="18" charset="0"/>
                          <a:cs typeface="Times New Roman" panose="02020603050405020304" pitchFamily="18" charset="0"/>
                        </a:rPr>
                        <a:t> The cycle then repeats. This pattern of breathing relates to an altered sensitivity of the respiratory centre to chemical control and delay in circulation time between the lung and chemoreceptors. It is seen most frequently in </a:t>
                      </a:r>
                      <a:r>
                        <a:rPr lang="en-IN" sz="2400" b="1" dirty="0" smtClean="0">
                          <a:effectLst/>
                          <a:latin typeface="Times New Roman" panose="02020603050405020304" pitchFamily="18" charset="0"/>
                          <a:cs typeface="Times New Roman" panose="02020603050405020304" pitchFamily="18" charset="0"/>
                        </a:rPr>
                        <a:t>stroke involving the brain stem, and in severe cardiac failure</a:t>
                      </a:r>
                      <a:r>
                        <a:rPr lang="en-IN" sz="2400" dirty="0" smtClean="0">
                          <a:effectLst/>
                          <a:latin typeface="Times New Roman" panose="02020603050405020304" pitchFamily="18" charset="0"/>
                          <a:cs typeface="Times New Roman" panose="02020603050405020304" pitchFamily="18" charset="0"/>
                        </a:rPr>
                        <a:t>. However, it may be normal during sleep in the elderly. </a:t>
                      </a:r>
                      <a:endParaRPr lang="en-IN"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8212902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37</a:t>
            </a:fld>
            <a:endParaRPr lang="en-IN"/>
          </a:p>
        </p:txBody>
      </p:sp>
      <p:graphicFrame>
        <p:nvGraphicFramePr>
          <p:cNvPr id="5" name="Table 4"/>
          <p:cNvGraphicFramePr>
            <a:graphicFrameLocks noGrp="1"/>
          </p:cNvGraphicFramePr>
          <p:nvPr>
            <p:extLst>
              <p:ext uri="{D42A27DB-BD31-4B8C-83A1-F6EECF244321}">
                <p14:modId xmlns:p14="http://schemas.microsoft.com/office/powerpoint/2010/main" val="1496631346"/>
              </p:ext>
            </p:extLst>
          </p:nvPr>
        </p:nvGraphicFramePr>
        <p:xfrm>
          <a:off x="0" y="-4507"/>
          <a:ext cx="12192000" cy="6186367"/>
        </p:xfrm>
        <a:graphic>
          <a:graphicData uri="http://schemas.openxmlformats.org/drawingml/2006/table">
            <a:tbl>
              <a:tblPr firstRow="1" bandRow="1">
                <a:tableStyleId>{5C22544A-7EE6-4342-B048-85BDC9FD1C3A}</a:tableStyleId>
              </a:tblPr>
              <a:tblGrid>
                <a:gridCol w="3206839"/>
                <a:gridCol w="8985161"/>
              </a:tblGrid>
              <a:tr h="6085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Rhythm &amp; Type of Respiration (</a:t>
                      </a:r>
                      <a:r>
                        <a:rPr kumimoji="0" lang="en-I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con’t</a:t>
                      </a:r>
                      <a:r>
                        <a:rPr kumimoji="0" lang="en-I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tc>
                <a:tc hMerge="1">
                  <a:txBody>
                    <a:bodyPr/>
                    <a:lstStyle/>
                    <a:p>
                      <a:endParaRPr lang="en-IN" dirty="0"/>
                    </a:p>
                  </a:txBody>
                  <a:tcPr/>
                </a:tc>
              </a:tr>
              <a:tr h="608527">
                <a:tc>
                  <a:txBody>
                    <a:bodyPr/>
                    <a:lstStyle/>
                    <a:p>
                      <a:r>
                        <a:rPr lang="en-IN" sz="2400" b="1" i="0" u="none" strike="noStrike" baseline="0" dirty="0" smtClean="0">
                          <a:solidFill>
                            <a:srgbClr val="231F20"/>
                          </a:solidFill>
                          <a:latin typeface="Times New Roman" panose="02020603050405020304" pitchFamily="18" charset="0"/>
                        </a:rPr>
                        <a:t>Biot’s Breathing </a:t>
                      </a:r>
                      <a:endParaRPr lang="en-IN" sz="2400" i="0" dirty="0">
                        <a:latin typeface="Times New Roman" panose="02020603050405020304" pitchFamily="18" charset="0"/>
                        <a:cs typeface="Times New Roman" panose="02020603050405020304" pitchFamily="18" charset="0"/>
                      </a:endParaRPr>
                    </a:p>
                  </a:txBody>
                  <a:tcPr/>
                </a:tc>
                <a:tc>
                  <a:txBody>
                    <a:bodyPr/>
                    <a:lstStyle/>
                    <a:p>
                      <a:pPr algn="just"/>
                      <a:r>
                        <a:rPr lang="en-IN" sz="2400" b="0" i="0" u="none" strike="noStrike" baseline="0" dirty="0" smtClean="0">
                          <a:solidFill>
                            <a:srgbClr val="231F20"/>
                          </a:solidFill>
                          <a:latin typeface="Times New Roman" panose="02020603050405020304" pitchFamily="18" charset="0"/>
                        </a:rPr>
                        <a:t>This is a type of irregular breathing in which 3-4 respirations occur in clusters with </a:t>
                      </a:r>
                      <a:r>
                        <a:rPr lang="en-IN" sz="2400" b="0" i="0" u="none" strike="noStrike" baseline="0" dirty="0" err="1" smtClean="0">
                          <a:solidFill>
                            <a:srgbClr val="231F20"/>
                          </a:solidFill>
                          <a:latin typeface="Times New Roman" panose="02020603050405020304" pitchFamily="18" charset="0"/>
                        </a:rPr>
                        <a:t>apneic</a:t>
                      </a:r>
                      <a:r>
                        <a:rPr lang="en-IN" sz="2400" b="0" i="0" u="none" strike="noStrike" baseline="0" dirty="0" smtClean="0">
                          <a:solidFill>
                            <a:srgbClr val="231F20"/>
                          </a:solidFill>
                          <a:latin typeface="Times New Roman" panose="02020603050405020304" pitchFamily="18" charset="0"/>
                        </a:rPr>
                        <a:t> pauses. The respiration resembles sighs. This is commonly seen in meningitis and brain damage</a:t>
                      </a:r>
                      <a:endParaRPr lang="en-IN" sz="2400" dirty="0">
                        <a:latin typeface="Times New Roman" panose="02020603050405020304" pitchFamily="18" charset="0"/>
                        <a:cs typeface="Times New Roman" panose="02020603050405020304" pitchFamily="18" charset="0"/>
                      </a:endParaRPr>
                    </a:p>
                  </a:txBody>
                  <a:tcPr/>
                </a:tc>
              </a:tr>
              <a:tr h="608527">
                <a:tc>
                  <a:txBody>
                    <a:bodyPr/>
                    <a:lstStyle/>
                    <a:p>
                      <a:r>
                        <a:rPr lang="en-IN" sz="2400" b="1"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Kussumaul’s</a:t>
                      </a:r>
                      <a:r>
                        <a:rPr lang="en-IN" sz="2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Breathing (</a:t>
                      </a:r>
                      <a:r>
                        <a:rPr lang="en-IN" sz="2400" b="1" i="0" u="none" strike="noStrike" kern="1200" baseline="0" dirty="0" err="1" smtClean="0">
                          <a:solidFill>
                            <a:schemeClr val="dk1"/>
                          </a:solidFill>
                          <a:latin typeface="Times New Roman" panose="02020603050405020304" pitchFamily="18" charset="0"/>
                          <a:ea typeface="+mn-ea"/>
                          <a:cs typeface="Times New Roman" panose="02020603050405020304" pitchFamily="18" charset="0"/>
                        </a:rPr>
                        <a:t>Khusmaul</a:t>
                      </a:r>
                      <a:r>
                        <a:rPr lang="en-IN" sz="2400" b="1"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a:t>
                      </a:r>
                      <a:endParaRPr lang="en-IN" sz="2400" i="0" dirty="0">
                        <a:latin typeface="Times New Roman" panose="02020603050405020304" pitchFamily="18" charset="0"/>
                        <a:cs typeface="Times New Roman" panose="02020603050405020304" pitchFamily="18" charset="0"/>
                      </a:endParaRPr>
                    </a:p>
                  </a:txBody>
                  <a:tcPr/>
                </a:tc>
                <a:tc>
                  <a:txBody>
                    <a:bodyPr/>
                    <a:lstStyle/>
                    <a:p>
                      <a:pPr algn="just"/>
                      <a:r>
                        <a:rPr lang="en-IN" sz="2400" b="0" i="0" u="none" strike="noStrike" baseline="0" dirty="0" smtClean="0">
                          <a:solidFill>
                            <a:srgbClr val="231F20"/>
                          </a:solidFill>
                          <a:latin typeface="Times New Roman" panose="02020603050405020304" pitchFamily="18" charset="0"/>
                        </a:rPr>
                        <a:t>In this type, the patient breath with large tidal volume and so rapidly that there is virtually no pause between breaths’. This is seen in all forms of metabolic acidosis, particularly diabetic ketoacidosis,</a:t>
                      </a:r>
                    </a:p>
                    <a:p>
                      <a:pPr algn="just"/>
                      <a:r>
                        <a:rPr lang="en-IN" sz="2400" b="0" i="0" u="none" strike="noStrike" baseline="0" dirty="0" smtClean="0">
                          <a:solidFill>
                            <a:srgbClr val="231F20"/>
                          </a:solidFill>
                          <a:latin typeface="Times New Roman" panose="02020603050405020304" pitchFamily="18" charset="0"/>
                        </a:rPr>
                        <a:t>renal failure and others</a:t>
                      </a:r>
                      <a:endParaRPr lang="en-IN" sz="2400" dirty="0">
                        <a:latin typeface="Times New Roman" panose="02020603050405020304" pitchFamily="18" charset="0"/>
                        <a:cs typeface="Times New Roman" panose="02020603050405020304" pitchFamily="18" charset="0"/>
                      </a:endParaRPr>
                    </a:p>
                  </a:txBody>
                  <a:tcPr/>
                </a:tc>
              </a:tr>
              <a:tr h="608527">
                <a:tc>
                  <a:txBody>
                    <a:bodyPr/>
                    <a:lstStyle/>
                    <a:p>
                      <a:r>
                        <a:rPr lang="en-IN" sz="2400" b="1" dirty="0" smtClean="0">
                          <a:effectLst/>
                          <a:latin typeface="Times New Roman" panose="02020603050405020304" pitchFamily="18" charset="0"/>
                          <a:cs typeface="Times New Roman" panose="02020603050405020304" pitchFamily="18" charset="0"/>
                        </a:rPr>
                        <a:t>Hyperventilation</a:t>
                      </a:r>
                      <a:endParaRPr lang="en-IN" sz="2400" b="1" dirty="0">
                        <a:latin typeface="Times New Roman" panose="02020603050405020304" pitchFamily="18" charset="0"/>
                        <a:cs typeface="Times New Roman" panose="02020603050405020304" pitchFamily="18" charset="0"/>
                      </a:endParaRPr>
                    </a:p>
                  </a:txBody>
                  <a:tcPr/>
                </a:tc>
                <a:tc>
                  <a:txBody>
                    <a:bodyPr/>
                    <a:lstStyle/>
                    <a:p>
                      <a:pPr algn="just"/>
                      <a:r>
                        <a:rPr lang="en-IN" sz="2400" dirty="0" smtClean="0">
                          <a:effectLst/>
                          <a:latin typeface="Times New Roman" panose="02020603050405020304" pitchFamily="18" charset="0"/>
                          <a:cs typeface="Times New Roman" panose="02020603050405020304" pitchFamily="18" charset="0"/>
                        </a:rPr>
                        <a:t>Hyperventilation is a common response to acute anxiety or emotional distress and is often associated with respiratory alkalosis with low arterial carbon dioxide tension. Breathing is often deep, irregular and sighing, and patients often describe an inability to fill their lungs completely.</a:t>
                      </a:r>
                      <a:endParaRPr lang="en-IN" sz="2400" dirty="0">
                        <a:latin typeface="Times New Roman" panose="02020603050405020304" pitchFamily="18" charset="0"/>
                        <a:cs typeface="Times New Roman" panose="02020603050405020304" pitchFamily="18" charset="0"/>
                      </a:endParaRPr>
                    </a:p>
                  </a:txBody>
                  <a:tcPr/>
                </a:tc>
              </a:tr>
              <a:tr h="433374">
                <a:tc>
                  <a:txBody>
                    <a:bodyPr/>
                    <a:lstStyle/>
                    <a:p>
                      <a:r>
                        <a:rPr lang="en-IN" sz="2400" b="1" dirty="0" err="1" smtClean="0">
                          <a:latin typeface="Times New Roman" panose="02020603050405020304" pitchFamily="18" charset="0"/>
                          <a:cs typeface="Times New Roman" panose="02020603050405020304" pitchFamily="18" charset="0"/>
                        </a:rPr>
                        <a:t>Apnea</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IN" sz="2400" dirty="0" smtClean="0">
                          <a:effectLst/>
                          <a:latin typeface="Times New Roman" panose="02020603050405020304" pitchFamily="18" charset="0"/>
                          <a:cs typeface="Times New Roman" panose="02020603050405020304" pitchFamily="18" charset="0"/>
                        </a:rPr>
                        <a:t>is defined as involuntary absence of breathing for 10 seconds or more</a:t>
                      </a:r>
                      <a:endParaRPr lang="en-IN" sz="2400" dirty="0">
                        <a:latin typeface="Times New Roman" panose="02020603050405020304" pitchFamily="18" charset="0"/>
                        <a:cs typeface="Times New Roman" panose="02020603050405020304" pitchFamily="18" charset="0"/>
                      </a:endParaRPr>
                    </a:p>
                  </a:txBody>
                  <a:tcPr/>
                </a:tc>
              </a:tr>
              <a:tr h="452692">
                <a:tc>
                  <a:txBody>
                    <a:bodyPr/>
                    <a:lstStyle/>
                    <a:p>
                      <a:r>
                        <a:rPr lang="en-IN" sz="2400" b="1" dirty="0" smtClean="0">
                          <a:latin typeface="Times New Roman" panose="02020603050405020304" pitchFamily="18" charset="0"/>
                          <a:cs typeface="Times New Roman" panose="02020603050405020304" pitchFamily="18" charset="0"/>
                        </a:rPr>
                        <a:t>Pursed Lip Breathing</a:t>
                      </a:r>
                      <a:endParaRPr lang="en-IN" sz="2400" b="1"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COPD</a:t>
                      </a:r>
                      <a:endParaRPr lang="en-IN"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8014765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38</a:t>
            </a:fld>
            <a:endParaRPr lang="en-IN"/>
          </a:p>
        </p:txBody>
      </p:sp>
      <p:sp>
        <p:nvSpPr>
          <p:cNvPr id="5" name="Rectangle 4"/>
          <p:cNvSpPr/>
          <p:nvPr/>
        </p:nvSpPr>
        <p:spPr>
          <a:xfrm>
            <a:off x="347730" y="1532586"/>
            <a:ext cx="10856890" cy="1953868"/>
          </a:xfrm>
          <a:prstGeom prst="rect">
            <a:avLst/>
          </a:prstGeom>
        </p:spPr>
        <p:txBody>
          <a:bodyPr wrap="square">
            <a:spAutoFit/>
          </a:bodyPr>
          <a:lstStyle/>
          <a:p>
            <a:pPr lvl="0" algn="just">
              <a:lnSpc>
                <a:spcPct val="150000"/>
              </a:lnSpc>
            </a:pPr>
            <a:r>
              <a:rPr lang="en-IN" sz="2800" dirty="0">
                <a:solidFill>
                  <a:srgbClr val="231F20"/>
                </a:solidFill>
                <a:latin typeface="Times New Roman" panose="02020603050405020304" pitchFamily="18" charset="0"/>
              </a:rPr>
              <a:t>Examination of the respiratory system should be preceded by a careful general examination. </a:t>
            </a:r>
            <a:r>
              <a:rPr lang="en-IN" sz="2800" dirty="0" err="1">
                <a:solidFill>
                  <a:srgbClr val="231F20"/>
                </a:solidFill>
                <a:latin typeface="Times New Roman" panose="02020603050405020304" pitchFamily="18" charset="0"/>
              </a:rPr>
              <a:t>Dyspnea</a:t>
            </a:r>
            <a:r>
              <a:rPr lang="en-IN" sz="2800" dirty="0">
                <a:solidFill>
                  <a:srgbClr val="231F20"/>
                </a:solidFill>
                <a:latin typeface="Times New Roman" panose="02020603050405020304" pitchFamily="18" charset="0"/>
              </a:rPr>
              <a:t>, cyanosis, digital clubbing and cervical or axillary lymphadenopathy may suggest a primary respiratory disorder.</a:t>
            </a:r>
          </a:p>
        </p:txBody>
      </p:sp>
    </p:spTree>
    <p:extLst>
      <p:ext uri="{BB962C8B-B14F-4D97-AF65-F5344CB8AC3E}">
        <p14:creationId xmlns:p14="http://schemas.microsoft.com/office/powerpoint/2010/main" val="764978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04" y="206062"/>
            <a:ext cx="11771290" cy="6515413"/>
          </a:xfrm>
        </p:spPr>
        <p:txBody>
          <a:bodyPr>
            <a:normAutofit lnSpcReduction="10000"/>
          </a:bodyPr>
          <a:lstStyle/>
          <a:p>
            <a:pPr>
              <a:buFont typeface="Wingdings" panose="05000000000000000000" pitchFamily="2" charset="2"/>
              <a:buChar char="v"/>
            </a:pPr>
            <a:r>
              <a:rPr lang="en-IN" sz="3100" b="1" dirty="0" smtClean="0">
                <a:latin typeface="Times New Roman" panose="02020603050405020304" pitchFamily="18" charset="0"/>
                <a:cs typeface="Times New Roman" panose="02020603050405020304" pitchFamily="18" charset="0"/>
              </a:rPr>
              <a:t>PALLOR</a:t>
            </a:r>
            <a:r>
              <a:rPr lang="en-IN" sz="3100" dirty="0" smtClean="0">
                <a:latin typeface="Times New Roman" panose="02020603050405020304" pitchFamily="18" charset="0"/>
                <a:cs typeface="Times New Roman" panose="02020603050405020304" pitchFamily="18" charset="0"/>
              </a:rPr>
              <a:t> (PALE NESS) in respiratory conditions-</a:t>
            </a:r>
          </a:p>
          <a:p>
            <a:pPr marL="0" indent="0">
              <a:lnSpc>
                <a:spcPct val="120000"/>
              </a:lnSpc>
              <a:buNone/>
            </a:pPr>
            <a:r>
              <a:rPr lang="en-IN" sz="3100" dirty="0" smtClean="0">
                <a:latin typeface="Times New Roman" panose="02020603050405020304" pitchFamily="18" charset="0"/>
                <a:cs typeface="Times New Roman" panose="02020603050405020304" pitchFamily="18" charset="0"/>
              </a:rPr>
              <a:t>	Facial </a:t>
            </a:r>
            <a:r>
              <a:rPr lang="en-IN" sz="3100" dirty="0">
                <a:latin typeface="Times New Roman" panose="02020603050405020304" pitchFamily="18" charset="0"/>
                <a:cs typeface="Times New Roman" panose="02020603050405020304" pitchFamily="18" charset="0"/>
              </a:rPr>
              <a:t>pallor is often a sign of severe anaemia and is especially noticeable on inspecting the palpebral conjunctiva, nail beds and palmar skin creases.</a:t>
            </a:r>
          </a:p>
          <a:p>
            <a:pPr marL="0" indent="0">
              <a:lnSpc>
                <a:spcPct val="120000"/>
              </a:lnSpc>
              <a:buNone/>
            </a:pPr>
            <a:r>
              <a:rPr lang="en-IN" sz="3100" dirty="0" smtClean="0">
                <a:latin typeface="Times New Roman" panose="02020603050405020304" pitchFamily="18" charset="0"/>
                <a:cs typeface="Times New Roman" panose="02020603050405020304" pitchFamily="18" charset="0"/>
              </a:rPr>
              <a:t>	Ask </a:t>
            </a:r>
            <a:r>
              <a:rPr lang="en-IN" sz="3100" dirty="0">
                <a:latin typeface="Times New Roman" panose="02020603050405020304" pitchFamily="18" charset="0"/>
                <a:cs typeface="Times New Roman" panose="02020603050405020304" pitchFamily="18" charset="0"/>
              </a:rPr>
              <a:t>the patient to look upward and gently draw down their lower eyelid with your thumb the conjunctiva should be </a:t>
            </a:r>
            <a:r>
              <a:rPr lang="en-IN" sz="3100" dirty="0" smtClean="0">
                <a:latin typeface="Times New Roman" panose="02020603050405020304" pitchFamily="18" charset="0"/>
                <a:cs typeface="Times New Roman" panose="02020603050405020304" pitchFamily="18" charset="0"/>
              </a:rPr>
              <a:t>red/pink</a:t>
            </a:r>
          </a:p>
          <a:p>
            <a:pPr marL="0" indent="0">
              <a:buNone/>
            </a:pPr>
            <a:r>
              <a:rPr lang="en-IN" sz="3100" b="1" dirty="0" smtClean="0">
                <a:latin typeface="Times New Roman" panose="02020603050405020304" pitchFamily="18" charset="0"/>
                <a:cs typeface="Times New Roman" panose="02020603050405020304" pitchFamily="18" charset="0"/>
              </a:rPr>
              <a:t>Seen in Lung Malignancy, chronic lung diseases, significant haemoptysis</a:t>
            </a:r>
            <a:r>
              <a:rPr lang="en-IN" sz="3100" dirty="0" smtClean="0">
                <a:latin typeface="Times New Roman" panose="02020603050405020304" pitchFamily="18" charset="0"/>
                <a:cs typeface="Times New Roman" panose="02020603050405020304" pitchFamily="18" charset="0"/>
              </a:rPr>
              <a:t>.</a:t>
            </a:r>
          </a:p>
          <a:p>
            <a:pPr marL="0" indent="0">
              <a:buNone/>
            </a:pPr>
            <a:endParaRPr lang="en-IN"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IN" sz="3100" b="1" dirty="0" smtClean="0">
                <a:latin typeface="Times New Roman" panose="02020603050405020304" pitchFamily="18" charset="0"/>
                <a:cs typeface="Times New Roman" panose="02020603050405020304" pitchFamily="18" charset="0"/>
              </a:rPr>
              <a:t>ICTERUS</a:t>
            </a:r>
            <a:r>
              <a:rPr lang="en-IN" sz="3100" dirty="0" smtClean="0">
                <a:latin typeface="Times New Roman" panose="02020603050405020304" pitchFamily="18" charset="0"/>
                <a:cs typeface="Times New Roman" panose="02020603050405020304" pitchFamily="18" charset="0"/>
              </a:rPr>
              <a:t> </a:t>
            </a:r>
            <a:r>
              <a:rPr lang="en-IN" sz="3100" dirty="0">
                <a:solidFill>
                  <a:prstClr val="black"/>
                </a:solidFill>
                <a:latin typeface="Times New Roman" panose="02020603050405020304" pitchFamily="18" charset="0"/>
                <a:cs typeface="Times New Roman" panose="02020603050405020304" pitchFamily="18" charset="0"/>
              </a:rPr>
              <a:t>in respiratory </a:t>
            </a:r>
            <a:r>
              <a:rPr lang="en-IN" sz="3100" dirty="0" smtClean="0">
                <a:solidFill>
                  <a:prstClr val="black"/>
                </a:solidFill>
                <a:latin typeface="Times New Roman" panose="02020603050405020304" pitchFamily="18" charset="0"/>
                <a:cs typeface="Times New Roman" panose="02020603050405020304" pitchFamily="18" charset="0"/>
              </a:rPr>
              <a:t>conditions-</a:t>
            </a:r>
          </a:p>
          <a:p>
            <a:pPr marL="0" indent="0">
              <a:buNone/>
            </a:pPr>
            <a:r>
              <a:rPr lang="en-IN" sz="3100" b="1" dirty="0" smtClean="0">
                <a:solidFill>
                  <a:prstClr val="black"/>
                </a:solidFill>
                <a:latin typeface="Times New Roman" panose="02020603050405020304" pitchFamily="18" charset="0"/>
                <a:cs typeface="Times New Roman" panose="02020603050405020304" pitchFamily="18" charset="0"/>
              </a:rPr>
              <a:t>Pulmonary infarction, lobar pneumonia (Local Haemolysis), sepsis with pneumonia (Haemolysis).</a:t>
            </a:r>
          </a:p>
          <a:p>
            <a:pPr marL="0" indent="0">
              <a:buNone/>
            </a:pPr>
            <a:endParaRPr lang="en-IN" dirty="0">
              <a:solidFill>
                <a:prstClr val="black"/>
              </a:solidFill>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39</a:t>
            </a:fld>
            <a:endParaRPr lang="en-IN"/>
          </a:p>
        </p:txBody>
      </p:sp>
    </p:spTree>
    <p:extLst>
      <p:ext uri="{BB962C8B-B14F-4D97-AF65-F5344CB8AC3E}">
        <p14:creationId xmlns:p14="http://schemas.microsoft.com/office/powerpoint/2010/main" val="8518654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8794"/>
          </a:xfrm>
        </p:spPr>
        <p:txBody>
          <a:bodyPr/>
          <a:lstStyle/>
          <a:p>
            <a:r>
              <a:rPr lang="en-IN" dirty="0" smtClean="0">
                <a:solidFill>
                  <a:srgbClr val="002060"/>
                </a:solidFill>
                <a:latin typeface="Times New Roman" panose="02020603050405020304" pitchFamily="18" charset="0"/>
                <a:cs typeface="Times New Roman" panose="02020603050405020304" pitchFamily="18" charset="0"/>
              </a:rPr>
              <a:t>LOWER RESPIRATORY SYMPTOMS</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978795"/>
            <a:ext cx="11822806" cy="5198168"/>
          </a:xfrm>
        </p:spPr>
        <p:txBody>
          <a:bodyPr>
            <a:normAutofit/>
          </a:bodyPr>
          <a:lstStyle/>
          <a:p>
            <a:pPr lvl="5">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COUGH</a:t>
            </a:r>
          </a:p>
          <a:p>
            <a:pPr lvl="5">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EXPECTORATION</a:t>
            </a:r>
          </a:p>
          <a:p>
            <a:pPr lvl="5">
              <a:lnSpc>
                <a:spcPct val="150000"/>
              </a:lnSpc>
              <a:buFont typeface="Wingdings" panose="05000000000000000000" pitchFamily="2" charset="2"/>
              <a:buChar char="Ø"/>
            </a:pPr>
            <a:r>
              <a:rPr lang="en-IN" sz="3600" dirty="0">
                <a:solidFill>
                  <a:srgbClr val="002060"/>
                </a:solidFill>
                <a:latin typeface="Times New Roman" panose="02020603050405020304" pitchFamily="18" charset="0"/>
                <a:cs typeface="Times New Roman" panose="02020603050405020304" pitchFamily="18" charset="0"/>
              </a:rPr>
              <a:t>DYSPNOEA </a:t>
            </a:r>
          </a:p>
          <a:p>
            <a:pPr lvl="5">
              <a:lnSpc>
                <a:spcPct val="150000"/>
              </a:lnSpc>
              <a:buFont typeface="Wingdings" panose="05000000000000000000" pitchFamily="2" charset="2"/>
              <a:buChar char="Ø"/>
            </a:pPr>
            <a:r>
              <a:rPr lang="en-IN" sz="3600" dirty="0" err="1" smtClean="0">
                <a:solidFill>
                  <a:srgbClr val="002060"/>
                </a:solidFill>
                <a:latin typeface="Times New Roman" panose="02020603050405020304" pitchFamily="18" charset="0"/>
                <a:cs typeface="Times New Roman" panose="02020603050405020304" pitchFamily="18" charset="0"/>
              </a:rPr>
              <a:t>HEMOPTYSIS</a:t>
            </a:r>
            <a:endParaRPr lang="en-IN" sz="3600" dirty="0" smtClean="0">
              <a:solidFill>
                <a:srgbClr val="002060"/>
              </a:solidFill>
              <a:latin typeface="Times New Roman" panose="02020603050405020304" pitchFamily="18" charset="0"/>
              <a:cs typeface="Times New Roman" panose="02020603050405020304" pitchFamily="18" charset="0"/>
            </a:endParaRPr>
          </a:p>
          <a:p>
            <a:pPr lvl="5">
              <a:lnSpc>
                <a:spcPct val="150000"/>
              </a:lnSpc>
              <a:buFont typeface="Wingdings" panose="05000000000000000000" pitchFamily="2" charset="2"/>
              <a:buChar char="Ø"/>
            </a:pPr>
            <a:r>
              <a:rPr lang="en-IN" sz="3600" dirty="0" smtClean="0">
                <a:solidFill>
                  <a:srgbClr val="002060"/>
                </a:solidFill>
                <a:latin typeface="Times New Roman" panose="02020603050405020304" pitchFamily="18" charset="0"/>
                <a:cs typeface="Times New Roman" panose="02020603050405020304" pitchFamily="18" charset="0"/>
              </a:rPr>
              <a:t>PAIN</a:t>
            </a:r>
            <a:endParaRPr lang="en-IN" sz="3600" dirty="0">
              <a:solidFill>
                <a:srgbClr val="002060"/>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4</a:t>
            </a:fld>
            <a:endParaRPr lang="en-IN"/>
          </a:p>
        </p:txBody>
      </p:sp>
    </p:spTree>
    <p:extLst>
      <p:ext uri="{BB962C8B-B14F-4D97-AF65-F5344CB8AC3E}">
        <p14:creationId xmlns:p14="http://schemas.microsoft.com/office/powerpoint/2010/main" val="31334604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fontScale="77500" lnSpcReduction="20000"/>
          </a:bodyPr>
          <a:lstStyle/>
          <a:p>
            <a:pPr lvl="0">
              <a:buFont typeface="Wingdings" panose="05000000000000000000" pitchFamily="2" charset="2"/>
              <a:buChar char="v"/>
            </a:pPr>
            <a:r>
              <a:rPr lang="en-IN" sz="3100" b="1" dirty="0">
                <a:solidFill>
                  <a:prstClr val="black"/>
                </a:solidFill>
                <a:latin typeface="Times New Roman" panose="02020603050405020304" pitchFamily="18" charset="0"/>
                <a:cs typeface="Times New Roman" panose="02020603050405020304" pitchFamily="18" charset="0"/>
              </a:rPr>
              <a:t>CYANOSIS</a:t>
            </a:r>
            <a:r>
              <a:rPr lang="en-IN" sz="3100" dirty="0">
                <a:solidFill>
                  <a:prstClr val="black"/>
                </a:solidFill>
                <a:latin typeface="Times New Roman" panose="02020603050405020304" pitchFamily="18" charset="0"/>
                <a:cs typeface="Times New Roman" panose="02020603050405020304" pitchFamily="18" charset="0"/>
              </a:rPr>
              <a:t> in respiratory conditions-</a:t>
            </a:r>
          </a:p>
          <a:p>
            <a:pPr marL="0" indent="0">
              <a:lnSpc>
                <a:spcPct val="120000"/>
              </a:lnSpc>
              <a:buNone/>
            </a:pPr>
            <a:r>
              <a:rPr lang="en-IN" sz="2400" dirty="0">
                <a:solidFill>
                  <a:prstClr val="black"/>
                </a:solidFill>
                <a:latin typeface="Times New Roman" panose="02020603050405020304" pitchFamily="18" charset="0"/>
                <a:cs typeface="Times New Roman" panose="02020603050405020304" pitchFamily="18" charset="0"/>
              </a:rPr>
              <a:t>	</a:t>
            </a:r>
            <a:r>
              <a:rPr lang="en-IN" sz="3100" dirty="0">
                <a:solidFill>
                  <a:prstClr val="black"/>
                </a:solidFill>
                <a:latin typeface="Times New Roman" panose="02020603050405020304" pitchFamily="18" charset="0"/>
                <a:cs typeface="Times New Roman" panose="02020603050405020304" pitchFamily="18" charset="0"/>
              </a:rPr>
              <a:t>Cyanosis is an abnormal blue discoloration of the skin and mucous </a:t>
            </a:r>
            <a:r>
              <a:rPr lang="en-IN" sz="3100" dirty="0" smtClean="0">
                <a:solidFill>
                  <a:prstClr val="black"/>
                </a:solidFill>
                <a:latin typeface="Times New Roman" panose="02020603050405020304" pitchFamily="18" charset="0"/>
                <a:cs typeface="Times New Roman" panose="02020603050405020304" pitchFamily="18" charset="0"/>
              </a:rPr>
              <a:t>membranes due </a:t>
            </a:r>
            <a:r>
              <a:rPr lang="en-IN" sz="3100" dirty="0">
                <a:solidFill>
                  <a:prstClr val="black"/>
                </a:solidFill>
                <a:latin typeface="Times New Roman" panose="02020603050405020304" pitchFamily="18" charset="0"/>
                <a:cs typeface="Times New Roman" panose="02020603050405020304" pitchFamily="18" charset="0"/>
              </a:rPr>
              <a:t>to the presence of at least </a:t>
            </a:r>
            <a:r>
              <a:rPr lang="en-IN" sz="3100" dirty="0" err="1">
                <a:solidFill>
                  <a:prstClr val="black"/>
                </a:solidFill>
                <a:latin typeface="Times New Roman" panose="02020603050405020304" pitchFamily="18" charset="0"/>
                <a:cs typeface="Times New Roman" panose="02020603050405020304" pitchFamily="18" charset="0"/>
              </a:rPr>
              <a:t>2.5g</a:t>
            </a:r>
            <a:r>
              <a:rPr lang="en-IN" sz="3100" dirty="0">
                <a:solidFill>
                  <a:prstClr val="black"/>
                </a:solidFill>
                <a:latin typeface="Times New Roman" panose="02020603050405020304" pitchFamily="18" charset="0"/>
                <a:cs typeface="Times New Roman" panose="02020603050405020304" pitchFamily="18" charset="0"/>
              </a:rPr>
              <a:t>/</a:t>
            </a:r>
            <a:r>
              <a:rPr lang="en-IN" sz="3100" dirty="0" err="1">
                <a:solidFill>
                  <a:prstClr val="black"/>
                </a:solidFill>
                <a:latin typeface="Times New Roman" panose="02020603050405020304" pitchFamily="18" charset="0"/>
                <a:cs typeface="Times New Roman" panose="02020603050405020304" pitchFamily="18" charset="0"/>
              </a:rPr>
              <a:t>dL</a:t>
            </a:r>
            <a:r>
              <a:rPr lang="en-IN" sz="3100" dirty="0">
                <a:solidFill>
                  <a:prstClr val="black"/>
                </a:solidFill>
                <a:latin typeface="Times New Roman" panose="02020603050405020304" pitchFamily="18" charset="0"/>
                <a:cs typeface="Times New Roman" panose="02020603050405020304" pitchFamily="18" charset="0"/>
              </a:rPr>
              <a:t> of deoxygenated haemoglobin in the </a:t>
            </a:r>
            <a:r>
              <a:rPr lang="en-IN" sz="3100" dirty="0" smtClean="0">
                <a:solidFill>
                  <a:prstClr val="black"/>
                </a:solidFill>
                <a:latin typeface="Times New Roman" panose="02020603050405020304" pitchFamily="18" charset="0"/>
                <a:cs typeface="Times New Roman" panose="02020603050405020304" pitchFamily="18" charset="0"/>
              </a:rPr>
              <a:t>blood</a:t>
            </a:r>
            <a:r>
              <a:rPr lang="en-IN" sz="3100" dirty="0">
                <a:solidFill>
                  <a:prstClr val="black"/>
                </a:solidFill>
                <a:latin typeface="Times New Roman" panose="02020603050405020304" pitchFamily="18" charset="0"/>
                <a:cs typeface="Times New Roman" panose="02020603050405020304" pitchFamily="18" charset="0"/>
              </a:rPr>
              <a:t> </a:t>
            </a:r>
            <a:r>
              <a:rPr lang="en-IN" sz="3100" dirty="0" smtClean="0">
                <a:solidFill>
                  <a:prstClr val="black"/>
                </a:solidFill>
                <a:latin typeface="Times New Roman" panose="02020603050405020304" pitchFamily="18" charset="0"/>
                <a:cs typeface="Times New Roman" panose="02020603050405020304" pitchFamily="18" charset="0"/>
              </a:rPr>
              <a:t>. </a:t>
            </a:r>
            <a:r>
              <a:rPr lang="en-IN" sz="3100" dirty="0">
                <a:solidFill>
                  <a:prstClr val="black"/>
                </a:solidFill>
                <a:latin typeface="Times New Roman" panose="02020603050405020304" pitchFamily="18" charset="0"/>
                <a:cs typeface="Times New Roman" panose="02020603050405020304" pitchFamily="18" charset="0"/>
              </a:rPr>
              <a:t>Central cyanosis is seen in the lips and tongue and is usually due to arterial hypoxaemia</a:t>
            </a:r>
          </a:p>
          <a:p>
            <a:pPr marL="0" lvl="0" indent="0">
              <a:buNone/>
            </a:pPr>
            <a:r>
              <a:rPr lang="en-IN" sz="3100" dirty="0">
                <a:solidFill>
                  <a:prstClr val="black"/>
                </a:solidFill>
                <a:latin typeface="Times New Roman" panose="02020603050405020304" pitchFamily="18" charset="0"/>
                <a:cs typeface="Times New Roman" panose="02020603050405020304" pitchFamily="18" charset="0"/>
              </a:rPr>
              <a:t>Central cyanosis. </a:t>
            </a:r>
            <a:r>
              <a:rPr lang="en-IN" sz="3100" b="1" dirty="0">
                <a:solidFill>
                  <a:prstClr val="black"/>
                </a:solidFill>
                <a:latin typeface="Times New Roman" panose="02020603050405020304" pitchFamily="18" charset="0"/>
                <a:cs typeface="Times New Roman" panose="02020603050405020304" pitchFamily="18" charset="0"/>
              </a:rPr>
              <a:t>Due to respiratory failure (COPD, severe Asthma, Cardiac Failure). </a:t>
            </a:r>
          </a:p>
          <a:p>
            <a:pPr marL="0" lvl="0" indent="0" algn="just">
              <a:lnSpc>
                <a:spcPct val="120000"/>
              </a:lnSpc>
              <a:buNone/>
            </a:pPr>
            <a:r>
              <a:rPr lang="en-IN" sz="3100" b="1" dirty="0" smtClean="0">
                <a:solidFill>
                  <a:prstClr val="black"/>
                </a:solidFill>
                <a:latin typeface="Times New Roman" panose="02020603050405020304" pitchFamily="18" charset="0"/>
                <a:cs typeface="Times New Roman" panose="02020603050405020304" pitchFamily="18" charset="0"/>
              </a:rPr>
              <a:t>In </a:t>
            </a:r>
            <a:r>
              <a:rPr lang="en-IN" sz="3100" b="1" dirty="0">
                <a:solidFill>
                  <a:prstClr val="black"/>
                </a:solidFill>
                <a:latin typeface="Times New Roman" panose="02020603050405020304" pitchFamily="18" charset="0"/>
                <a:cs typeface="Times New Roman" panose="02020603050405020304" pitchFamily="18" charset="0"/>
              </a:rPr>
              <a:t>central cyanosis</a:t>
            </a:r>
            <a:r>
              <a:rPr lang="en-IN" sz="3100" dirty="0">
                <a:solidFill>
                  <a:prstClr val="black"/>
                </a:solidFill>
                <a:latin typeface="Times New Roman" panose="02020603050405020304" pitchFamily="18" charset="0"/>
                <a:cs typeface="Times New Roman" panose="02020603050405020304" pitchFamily="18" charset="0"/>
              </a:rPr>
              <a:t>, the tongue appears blue due to an abnormal amount of deoxygenated blood in the arteries. This may develop in any lung disease in which there is a ventilation/perfusion mismatch such as chronic obstructive pulmonary disease </a:t>
            </a:r>
            <a:r>
              <a:rPr lang="en-IN" sz="3100" dirty="0" smtClean="0">
                <a:solidFill>
                  <a:prstClr val="black"/>
                </a:solidFill>
                <a:latin typeface="Times New Roman" panose="02020603050405020304" pitchFamily="18" charset="0"/>
                <a:cs typeface="Times New Roman" panose="02020603050405020304" pitchFamily="18" charset="0"/>
              </a:rPr>
              <a:t>, </a:t>
            </a:r>
            <a:r>
              <a:rPr lang="en-IN" sz="3100" dirty="0" err="1" smtClean="0">
                <a:solidFill>
                  <a:prstClr val="black"/>
                </a:solidFill>
                <a:latin typeface="Times New Roman" panose="02020603050405020304" pitchFamily="18" charset="0"/>
                <a:cs typeface="Times New Roman" panose="02020603050405020304" pitchFamily="18" charset="0"/>
              </a:rPr>
              <a:t>cor</a:t>
            </a:r>
            <a:r>
              <a:rPr lang="en-IN" sz="3100" dirty="0" smtClean="0">
                <a:solidFill>
                  <a:prstClr val="black"/>
                </a:solidFill>
                <a:latin typeface="Times New Roman" panose="02020603050405020304" pitchFamily="18" charset="0"/>
                <a:cs typeface="Times New Roman" panose="02020603050405020304" pitchFamily="18" charset="0"/>
              </a:rPr>
              <a:t> </a:t>
            </a:r>
            <a:r>
              <a:rPr lang="en-IN" sz="3100" dirty="0" err="1">
                <a:solidFill>
                  <a:prstClr val="black"/>
                </a:solidFill>
                <a:latin typeface="Times New Roman" panose="02020603050405020304" pitchFamily="18" charset="0"/>
                <a:cs typeface="Times New Roman" panose="02020603050405020304" pitchFamily="18" charset="0"/>
              </a:rPr>
              <a:t>pulmonale</a:t>
            </a:r>
            <a:r>
              <a:rPr lang="en-IN" sz="3100" dirty="0">
                <a:solidFill>
                  <a:prstClr val="black"/>
                </a:solidFill>
                <a:latin typeface="Times New Roman" panose="02020603050405020304" pitchFamily="18" charset="0"/>
                <a:cs typeface="Times New Roman" panose="02020603050405020304" pitchFamily="18" charset="0"/>
              </a:rPr>
              <a:t> and massive pulmonary embolus. It will also occur in right to left cardiac shunts. Finally, polycythaemia and </a:t>
            </a:r>
            <a:r>
              <a:rPr lang="en-IN" sz="3100" dirty="0" err="1">
                <a:solidFill>
                  <a:prstClr val="black"/>
                </a:solidFill>
                <a:latin typeface="Times New Roman" panose="02020603050405020304" pitchFamily="18" charset="0"/>
                <a:cs typeface="Times New Roman" panose="02020603050405020304" pitchFamily="18" charset="0"/>
              </a:rPr>
              <a:t>haemoglobinopathies</a:t>
            </a:r>
            <a:r>
              <a:rPr lang="en-IN" sz="3100" dirty="0">
                <a:solidFill>
                  <a:prstClr val="black"/>
                </a:solidFill>
                <a:latin typeface="Times New Roman" panose="02020603050405020304" pitchFamily="18" charset="0"/>
                <a:cs typeface="Times New Roman" panose="02020603050405020304" pitchFamily="18" charset="0"/>
              </a:rPr>
              <a:t> (such as </a:t>
            </a:r>
            <a:r>
              <a:rPr lang="en-IN" sz="3100" dirty="0" err="1">
                <a:solidFill>
                  <a:prstClr val="black"/>
                </a:solidFill>
                <a:latin typeface="Times New Roman" panose="02020603050405020304" pitchFamily="18" charset="0"/>
                <a:cs typeface="Times New Roman" panose="02020603050405020304" pitchFamily="18" charset="0"/>
              </a:rPr>
              <a:t>methaemoglobinaemia</a:t>
            </a:r>
            <a:r>
              <a:rPr lang="en-IN" sz="3100" dirty="0">
                <a:solidFill>
                  <a:prstClr val="black"/>
                </a:solidFill>
                <a:latin typeface="Times New Roman" panose="02020603050405020304" pitchFamily="18" charset="0"/>
                <a:cs typeface="Times New Roman" panose="02020603050405020304" pitchFamily="18" charset="0"/>
              </a:rPr>
              <a:t> and </a:t>
            </a:r>
            <a:r>
              <a:rPr lang="en-IN" sz="3100" dirty="0" err="1">
                <a:solidFill>
                  <a:prstClr val="black"/>
                </a:solidFill>
                <a:latin typeface="Times New Roman" panose="02020603050405020304" pitchFamily="18" charset="0"/>
                <a:cs typeface="Times New Roman" panose="02020603050405020304" pitchFamily="18" charset="0"/>
              </a:rPr>
              <a:t>sulphaemoglobinaemia</a:t>
            </a:r>
            <a:r>
              <a:rPr lang="en-IN" sz="3100" dirty="0">
                <a:solidFill>
                  <a:prstClr val="black"/>
                </a:solidFill>
                <a:latin typeface="Times New Roman" panose="02020603050405020304" pitchFamily="18" charset="0"/>
                <a:cs typeface="Times New Roman" panose="02020603050405020304" pitchFamily="18" charset="0"/>
              </a:rPr>
              <a:t>) may give the appearance of cyanosis due to abnormal oxygen carriage.</a:t>
            </a:r>
          </a:p>
          <a:p>
            <a:pPr marL="0" lvl="0" indent="0" algn="just">
              <a:lnSpc>
                <a:spcPct val="120000"/>
              </a:lnSpc>
              <a:buNone/>
            </a:pPr>
            <a:r>
              <a:rPr lang="en-IN" sz="3100" b="1" dirty="0">
                <a:solidFill>
                  <a:prstClr val="black"/>
                </a:solidFill>
                <a:latin typeface="Times New Roman" panose="02020603050405020304" pitchFamily="18" charset="0"/>
                <a:cs typeface="Times New Roman" panose="02020603050405020304" pitchFamily="18" charset="0"/>
              </a:rPr>
              <a:t>Peripheral cyanosis </a:t>
            </a:r>
            <a:r>
              <a:rPr lang="en-IN" sz="3100" dirty="0">
                <a:solidFill>
                  <a:prstClr val="black"/>
                </a:solidFill>
                <a:latin typeface="Times New Roman" panose="02020603050405020304" pitchFamily="18" charset="0"/>
                <a:cs typeface="Times New Roman" panose="02020603050405020304" pitchFamily="18" charset="0"/>
              </a:rPr>
              <a:t>is bluish discolouration at the extremities (fingers, toes) only. It is usually due to a </a:t>
            </a:r>
            <a:r>
              <a:rPr lang="en-IN" sz="3100" dirty="0" smtClean="0">
                <a:solidFill>
                  <a:prstClr val="black"/>
                </a:solidFill>
                <a:latin typeface="Times New Roman" panose="02020603050405020304" pitchFamily="18" charset="0"/>
                <a:cs typeface="Times New Roman" panose="02020603050405020304" pitchFamily="18" charset="0"/>
              </a:rPr>
              <a:t>decreased in </a:t>
            </a:r>
            <a:r>
              <a:rPr lang="en-IN" sz="3100" dirty="0">
                <a:solidFill>
                  <a:prstClr val="black"/>
                </a:solidFill>
                <a:latin typeface="Times New Roman" panose="02020603050405020304" pitchFamily="18" charset="0"/>
                <a:cs typeface="Times New Roman" panose="02020603050405020304" pitchFamily="18" charset="0"/>
              </a:rPr>
              <a:t>blood supply or a slowing of the peripheral circulation. The latter commonly arises through exposure to cold, reduced cardiac output or peripheral vascular disease.</a:t>
            </a:r>
          </a:p>
          <a:p>
            <a:pPr marL="0" lvl="0" indent="0" algn="just">
              <a:lnSpc>
                <a:spcPct val="120000"/>
              </a:lnSpc>
              <a:buNone/>
            </a:pPr>
            <a:r>
              <a:rPr lang="en-IN" sz="3100" dirty="0">
                <a:solidFill>
                  <a:prstClr val="black"/>
                </a:solidFill>
                <a:latin typeface="Times New Roman" panose="02020603050405020304" pitchFamily="18" charset="0"/>
                <a:cs typeface="Times New Roman" panose="02020603050405020304" pitchFamily="18" charset="0"/>
              </a:rPr>
              <a:t>Note that one cannot have central cyanosis without also demonstrating peripheral cyanosis. Peripheral cyanosis, however, can occur alone</a:t>
            </a:r>
            <a:r>
              <a:rPr lang="en-IN" sz="3100" dirty="0" smtClean="0">
                <a:solidFill>
                  <a:prstClr val="black"/>
                </a:solidFill>
                <a:latin typeface="Times New Roman" panose="02020603050405020304" pitchFamily="18" charset="0"/>
                <a:cs typeface="Times New Roman" panose="02020603050405020304" pitchFamily="18" charset="0"/>
              </a:rPr>
              <a:t>.</a:t>
            </a: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40</a:t>
            </a:fld>
            <a:endParaRPr lang="en-IN"/>
          </a:p>
        </p:txBody>
      </p:sp>
    </p:spTree>
    <p:extLst>
      <p:ext uri="{BB962C8B-B14F-4D97-AF65-F5344CB8AC3E}">
        <p14:creationId xmlns:p14="http://schemas.microsoft.com/office/powerpoint/2010/main" val="35930885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6" y="154546"/>
            <a:ext cx="11096223" cy="6022417"/>
          </a:xfrm>
        </p:spPr>
        <p:txBody>
          <a:bodyPr>
            <a:normAutofit/>
          </a:bodyPr>
          <a:lstStyle/>
          <a:p>
            <a:pPr marL="0" indent="0" algn="just">
              <a:buNone/>
            </a:pPr>
            <a:r>
              <a:rPr lang="en-IN" b="1" dirty="0" smtClean="0">
                <a:latin typeface="Times New Roman" panose="02020603050405020304" pitchFamily="18" charset="0"/>
                <a:cs typeface="Times New Roman" panose="02020603050405020304" pitchFamily="18" charset="0"/>
              </a:rPr>
              <a:t>CLUBBING- </a:t>
            </a:r>
            <a:r>
              <a:rPr lang="en-IN" sz="2400" dirty="0" smtClean="0">
                <a:latin typeface="Times New Roman" panose="02020603050405020304" pitchFamily="18" charset="0"/>
                <a:cs typeface="Times New Roman" panose="02020603050405020304" pitchFamily="18" charset="0"/>
              </a:rPr>
              <a:t>is a clinical finding characterized by bulbous fusiform enlargement of the distal portion of digit.</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r>
              <a:rPr lang="en-IN" sz="2400" dirty="0">
                <a:latin typeface="Times New Roman" panose="02020603050405020304" pitchFamily="18" charset="0"/>
                <a:cs typeface="Times New Roman" panose="02020603050405020304" pitchFamily="18" charset="0"/>
              </a:rPr>
              <a:t>Clubbing of fingers and toes is an important physical </a:t>
            </a:r>
            <a:r>
              <a:rPr lang="en-IN" sz="2400" dirty="0" smtClean="0">
                <a:latin typeface="Times New Roman" panose="02020603050405020304" pitchFamily="18" charset="0"/>
                <a:cs typeface="Times New Roman" panose="02020603050405020304" pitchFamily="18" charset="0"/>
              </a:rPr>
              <a:t>sign. </a:t>
            </a:r>
            <a:r>
              <a:rPr lang="en-IN" sz="2400" dirty="0">
                <a:latin typeface="Times New Roman" panose="02020603050405020304" pitchFamily="18" charset="0"/>
                <a:cs typeface="Times New Roman" panose="02020603050405020304" pitchFamily="18" charset="0"/>
              </a:rPr>
              <a:t>Four criteria confirm clubbing</a:t>
            </a:r>
            <a:r>
              <a:rPr lang="en-IN" sz="2400" dirty="0" smtClean="0">
                <a:latin typeface="Times New Roman" panose="02020603050405020304" pitchFamily="18" charset="0"/>
                <a:cs typeface="Times New Roman" panose="02020603050405020304" pitchFamily="18" charset="0"/>
              </a:rPr>
              <a:t>:</a:t>
            </a:r>
          </a:p>
          <a:p>
            <a:pPr algn="just"/>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loss of the normal angle between the nail and nail bed </a:t>
            </a:r>
          </a:p>
          <a:p>
            <a:pPr algn="just"/>
            <a:r>
              <a:rPr lang="en-IN" sz="2400" dirty="0">
                <a:latin typeface="Times New Roman" panose="02020603050405020304" pitchFamily="18" charset="0"/>
                <a:cs typeface="Times New Roman" panose="02020603050405020304" pitchFamily="18" charset="0"/>
              </a:rPr>
              <a:t>increased nail bed fluctuation </a:t>
            </a:r>
          </a:p>
          <a:p>
            <a:pPr algn="just"/>
            <a:r>
              <a:rPr lang="en-IN" sz="2400" dirty="0">
                <a:latin typeface="Times New Roman" panose="02020603050405020304" pitchFamily="18" charset="0"/>
                <a:cs typeface="Times New Roman" panose="02020603050405020304" pitchFamily="18" charset="0"/>
              </a:rPr>
              <a:t>increased nail curvature in later stages </a:t>
            </a:r>
          </a:p>
          <a:p>
            <a:pPr algn="just"/>
            <a:r>
              <a:rPr lang="en-IN" sz="2400" dirty="0">
                <a:latin typeface="Times New Roman" panose="02020603050405020304" pitchFamily="18" charset="0"/>
                <a:cs typeface="Times New Roman" panose="02020603050405020304" pitchFamily="18" charset="0"/>
              </a:rPr>
              <a:t>increased bulk of the soft tissues over the terminal phalanges. </a:t>
            </a:r>
          </a:p>
          <a:p>
            <a:pPr marL="0" indent="0" algn="just">
              <a:buNone/>
            </a:pPr>
            <a:r>
              <a:rPr lang="en-IN" sz="2400" dirty="0" smtClean="0">
                <a:latin typeface="Times New Roman" panose="02020603050405020304" pitchFamily="18" charset="0"/>
                <a:cs typeface="Times New Roman" panose="02020603050405020304" pitchFamily="18" charset="0"/>
              </a:rPr>
              <a:t>	To </a:t>
            </a:r>
            <a:r>
              <a:rPr lang="en-IN" sz="2400" dirty="0">
                <a:latin typeface="Times New Roman" panose="02020603050405020304" pitchFamily="18" charset="0"/>
                <a:cs typeface="Times New Roman" panose="02020603050405020304" pitchFamily="18" charset="0"/>
              </a:rPr>
              <a:t>examine for finger clubbing, first look across the nail and nail bed at the 'nail bed angle'. This is normally obtuse but disappears in the early stages of finger clubbing. To detect nail bed fluctuation place both thumbs under the pulp of the terminal phalanx and attempt to move the nail within the nail bed using your index </a:t>
            </a:r>
            <a:r>
              <a:rPr lang="en-IN" sz="2400" dirty="0" smtClean="0">
                <a:latin typeface="Times New Roman" panose="02020603050405020304" pitchFamily="18" charset="0"/>
                <a:cs typeface="Times New Roman" panose="02020603050405020304" pitchFamily="18" charset="0"/>
              </a:rPr>
              <a:t>fingers. </a:t>
            </a:r>
            <a:r>
              <a:rPr lang="en-IN" sz="2400" dirty="0">
                <a:latin typeface="Times New Roman" panose="02020603050405020304" pitchFamily="18" charset="0"/>
                <a:cs typeface="Times New Roman" panose="02020603050405020304" pitchFamily="18" charset="0"/>
              </a:rPr>
              <a:t>A 'spongy feel' confirms nail bed fluctuation. </a:t>
            </a: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41</a:t>
            </a:fld>
            <a:endParaRPr lang="en-IN"/>
          </a:p>
        </p:txBody>
      </p:sp>
    </p:spTree>
    <p:extLst>
      <p:ext uri="{BB962C8B-B14F-4D97-AF65-F5344CB8AC3E}">
        <p14:creationId xmlns:p14="http://schemas.microsoft.com/office/powerpoint/2010/main" val="8047299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42</a:t>
            </a:fld>
            <a:endParaRPr lang="en-IN"/>
          </a:p>
        </p:txBody>
      </p:sp>
      <p:graphicFrame>
        <p:nvGraphicFramePr>
          <p:cNvPr id="6" name="Table 5"/>
          <p:cNvGraphicFramePr>
            <a:graphicFrameLocks noGrp="1"/>
          </p:cNvGraphicFramePr>
          <p:nvPr>
            <p:extLst>
              <p:ext uri="{D42A27DB-BD31-4B8C-83A1-F6EECF244321}">
                <p14:modId xmlns:p14="http://schemas.microsoft.com/office/powerpoint/2010/main" val="2418115223"/>
              </p:ext>
            </p:extLst>
          </p:nvPr>
        </p:nvGraphicFramePr>
        <p:xfrm>
          <a:off x="515155" y="253930"/>
          <a:ext cx="10515600" cy="5870265"/>
        </p:xfrm>
        <a:graphic>
          <a:graphicData uri="http://schemas.openxmlformats.org/drawingml/2006/table">
            <a:tbl>
              <a:tblPr firstRow="1" firstCol="1" bandRow="1">
                <a:tableStyleId>{5940675A-B579-460E-94D1-54222C63F5DA}</a:tableStyleId>
              </a:tblPr>
              <a:tblGrid>
                <a:gridCol w="5257800"/>
                <a:gridCol w="5257800"/>
              </a:tblGrid>
              <a:tr h="0">
                <a:tc gridSpan="2">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Thoracic</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N"/>
                    </a:p>
                  </a:txBody>
                  <a:tcPr/>
                </a:tc>
              </a:tr>
              <a:tr h="0">
                <a:tc rowSpan="7">
                  <a:txBody>
                    <a:bodyPr/>
                    <a:lstStyle/>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Tumours: benign or malignant</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Lung cancer</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Mesothelioma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Pleural fibroma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Oesophageal cancer</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Oesophageal leiomyoma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err="1">
                          <a:effectLst/>
                          <a:latin typeface="Times New Roman" panose="02020603050405020304" pitchFamily="18" charset="0"/>
                          <a:cs typeface="Times New Roman" panose="02020603050405020304" pitchFamily="18" charset="0"/>
                        </a:rPr>
                        <a:t>Thymoma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Atrial </a:t>
                      </a:r>
                      <a:r>
                        <a:rPr lang="en-IN" sz="2400" dirty="0" err="1">
                          <a:effectLst/>
                          <a:latin typeface="Times New Roman" panose="02020603050405020304" pitchFamily="18" charset="0"/>
                          <a:cs typeface="Times New Roman" panose="02020603050405020304" pitchFamily="18" charset="0"/>
                        </a:rPr>
                        <a:t>myxoma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rowSpan="5">
                  <a:txBody>
                    <a:bodyPr/>
                    <a:lstStyle/>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Sepsis</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Bronchiectasis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Empyema</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Lung abscess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Cystic fibrosis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Bacterial endocarditis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rowSpan="2">
                  <a:txBody>
                    <a:bodyPr/>
                    <a:lstStyle/>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Interstitial lung disease</a:t>
                      </a:r>
                    </a:p>
                    <a:p>
                      <a:pPr>
                        <a:lnSpc>
                          <a:spcPct val="107000"/>
                        </a:lnSpc>
                        <a:spcAft>
                          <a:spcPts val="0"/>
                        </a:spcAft>
                      </a:pPr>
                      <a:r>
                        <a:rPr lang="en-IN" sz="2400" b="1" dirty="0">
                          <a:effectLst/>
                          <a:latin typeface="Times New Roman" panose="02020603050405020304" pitchFamily="18" charset="0"/>
                          <a:cs typeface="Times New Roman" panose="02020603050405020304" pitchFamily="18" charset="0"/>
                        </a:rPr>
                        <a:t> </a:t>
                      </a:r>
                      <a:endParaRPr lang="en-IN"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err="1">
                          <a:effectLst/>
                          <a:latin typeface="Times New Roman" panose="02020603050405020304" pitchFamily="18" charset="0"/>
                          <a:cs typeface="Times New Roman" panose="02020603050405020304" pitchFamily="18" charset="0"/>
                        </a:rPr>
                        <a:t>Fibrosing</a:t>
                      </a:r>
                      <a:r>
                        <a:rPr lang="en-IN" sz="2400" dirty="0">
                          <a:effectLst/>
                          <a:latin typeface="Times New Roman" panose="02020603050405020304" pitchFamily="18" charset="0"/>
                          <a:cs typeface="Times New Roman" panose="02020603050405020304" pitchFamily="18" charset="0"/>
                        </a:rPr>
                        <a:t> </a:t>
                      </a:r>
                      <a:r>
                        <a:rPr lang="en-IN" sz="2400" dirty="0" err="1">
                          <a:effectLst/>
                          <a:latin typeface="Times New Roman" panose="02020603050405020304" pitchFamily="18" charset="0"/>
                          <a:cs typeface="Times New Roman" panose="02020603050405020304" pitchFamily="18" charset="0"/>
                        </a:rPr>
                        <a:t>alveolitis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vMerge="1">
                  <a:txBody>
                    <a:bodyPr/>
                    <a:lstStyle/>
                    <a:p>
                      <a:pPr>
                        <a:lnSpc>
                          <a:spcPct val="107000"/>
                        </a:lnSpc>
                        <a:spcAft>
                          <a:spcPts val="0"/>
                        </a:spcAft>
                      </a:pP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2400" dirty="0">
                          <a:effectLst/>
                          <a:latin typeface="Times New Roman" panose="02020603050405020304" pitchFamily="18" charset="0"/>
                          <a:cs typeface="Times New Roman" panose="02020603050405020304" pitchFamily="18" charset="0"/>
                        </a:rPr>
                        <a:t>Asbestosis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394957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940" y="128788"/>
            <a:ext cx="11681138" cy="1287887"/>
          </a:xfrm>
        </p:spPr>
        <p:txBody>
          <a:bodyPr>
            <a:normAutofit/>
          </a:bodyPr>
          <a:lstStyle/>
          <a:p>
            <a:pPr algn="l"/>
            <a:r>
              <a:rPr lang="en-IN" sz="2800" b="1" dirty="0" smtClean="0">
                <a:latin typeface="Times New Roman" panose="02020603050405020304" pitchFamily="18" charset="0"/>
                <a:cs typeface="Times New Roman" panose="02020603050405020304" pitchFamily="18" charset="0"/>
              </a:rPr>
              <a:t>LYMPHADENOPATHY</a:t>
            </a:r>
            <a:br>
              <a:rPr lang="en-IN" sz="2800" b="1" dirty="0" smtClean="0">
                <a:latin typeface="Times New Roman" panose="02020603050405020304" pitchFamily="18" charset="0"/>
                <a:cs typeface="Times New Roman" panose="02020603050405020304" pitchFamily="18" charset="0"/>
              </a:rPr>
            </a:br>
            <a:r>
              <a:rPr lang="en-IN" sz="2800" b="1" dirty="0">
                <a:latin typeface="Times New Roman" panose="02020603050405020304" pitchFamily="18" charset="0"/>
                <a:cs typeface="Times New Roman" panose="02020603050405020304" pitchFamily="18" charset="0"/>
              </a:rPr>
              <a:t/>
            </a:r>
            <a:br>
              <a:rPr lang="en-IN" sz="2800" b="1" dirty="0">
                <a:latin typeface="Times New Roman" panose="02020603050405020304" pitchFamily="18" charset="0"/>
                <a:cs typeface="Times New Roman" panose="02020603050405020304" pitchFamily="18" charset="0"/>
              </a:rPr>
            </a:br>
            <a:endParaRPr lang="en-IN" sz="2800" b="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34033940"/>
              </p:ext>
            </p:extLst>
          </p:nvPr>
        </p:nvGraphicFramePr>
        <p:xfrm>
          <a:off x="566668" y="964293"/>
          <a:ext cx="11165986" cy="5230800"/>
        </p:xfrm>
        <a:graphic>
          <a:graphicData uri="http://schemas.openxmlformats.org/drawingml/2006/table">
            <a:tbl>
              <a:tblPr firstRow="1" firstCol="1" bandRow="1"/>
              <a:tblGrid>
                <a:gridCol w="3284116"/>
                <a:gridCol w="7881870"/>
              </a:tblGrid>
              <a:tr h="486000">
                <a:tc>
                  <a:txBody>
                    <a:bodyPr/>
                    <a:lstStyle/>
                    <a:p>
                      <a:pPr>
                        <a:lnSpc>
                          <a:spcPct val="107000"/>
                        </a:lnSpc>
                        <a:spcAft>
                          <a:spcPts val="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LOCATION</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IN" sz="2000" b="1" dirty="0">
                          <a:effectLst/>
                          <a:latin typeface="Times New Roman" panose="02020603050405020304" pitchFamily="18" charset="0"/>
                          <a:ea typeface="Calibri" panose="020F0502020204030204" pitchFamily="34" charset="0"/>
                          <a:cs typeface="Times New Roman" panose="02020603050405020304" pitchFamily="18" charset="0"/>
                        </a:rPr>
                        <a:t>CAUSES</a:t>
                      </a:r>
                      <a:endParaRPr lang="en-IN"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Submandibular</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Infections of head, neck, sinuses, ears, eyes, scalp, pharynx</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Submental</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ct val="100000"/>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Mononucleosis syndromes, Epstein-Barr virus, cytomegalovirus, </a:t>
                      </a:r>
                      <a:r>
                        <a:rPr lang="en-IN"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toxoplasmosiss</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Posterior cervical</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Tuberculosis</a:t>
                      </a: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lymphoma, head and neck malignancy</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Preauricular</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External auditory canal</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Right supraclavicular node</a:t>
                      </a:r>
                      <a:endParaRPr lang="en-I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Lung Right, Left lower lungs</a:t>
                      </a:r>
                      <a:r>
                        <a:rPr lang="en-IN"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retroperitoneal or gastrointestinal cancer</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Left supraclavicular node</a:t>
                      </a:r>
                      <a:endParaRPr lang="en-I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ct val="100000"/>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Lymphoma, thoracic or retroperitoneal cancer, bacterial or fungal </a:t>
                      </a:r>
                      <a:r>
                        <a:rPr lang="en-IN"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infection, </a:t>
                      </a:r>
                      <a:r>
                        <a:rPr lang="en-I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left upper lobe.</a:t>
                      </a:r>
                      <a:endParaRPr lang="en-I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Axillary</a:t>
                      </a:r>
                      <a:endParaRPr lang="en-IN"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ct val="100000"/>
                        </a:lnSpc>
                        <a:spcBef>
                          <a:spcPts val="750"/>
                        </a:spcBef>
                        <a:spcAft>
                          <a:spcPts val="0"/>
                        </a:spcAft>
                      </a:pP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Infections, cat-scratch disease, lymphoma, breast cancer, silicone implants, brucellosis, </a:t>
                      </a:r>
                      <a:r>
                        <a:rPr lang="en-IN"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melanoma, </a:t>
                      </a:r>
                      <a:r>
                        <a:rPr lang="en-I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Parietal </a:t>
                      </a:r>
                      <a:r>
                        <a:rPr lang="en-IN" sz="20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pleura</a:t>
                      </a:r>
                      <a:endParaRPr lang="en-I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Epitrochlear</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Infections</a:t>
                      </a: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lymphoma, sarcoidosis, </a:t>
                      </a:r>
                      <a:r>
                        <a:rPr lang="en-IN"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secondary </a:t>
                      </a:r>
                      <a:r>
                        <a:rPr lang="en-I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syphilis</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00">
                <a:tc>
                  <a:txBody>
                    <a:bodyPr/>
                    <a:lstStyle/>
                    <a:p>
                      <a:pPr marR="190500" algn="just">
                        <a:lnSpc>
                          <a:spcPts val="1125"/>
                        </a:lnSpc>
                        <a:spcBef>
                          <a:spcPts val="750"/>
                        </a:spcBef>
                        <a:spcAft>
                          <a:spcPts val="0"/>
                        </a:spcAft>
                      </a:pPr>
                      <a:r>
                        <a:rPr lang="en-IN" sz="2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Scalene </a:t>
                      </a:r>
                      <a:r>
                        <a:rPr lang="en-IN" sz="20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lymphnodes</a:t>
                      </a:r>
                      <a:endParaRPr lang="en-I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0500" algn="just">
                        <a:lnSpc>
                          <a:spcPts val="1125"/>
                        </a:lnSpc>
                        <a:spcBef>
                          <a:spcPts val="750"/>
                        </a:spcBef>
                        <a:spcAft>
                          <a:spcPts val="0"/>
                        </a:spcAft>
                      </a:pPr>
                      <a:r>
                        <a:rPr lang="en-I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Tuberculosis</a:t>
                      </a:r>
                      <a:r>
                        <a:rPr lang="en-IN"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Apical lung malignancies.</a:t>
                      </a:r>
                      <a:endParaRPr lang="en-IN"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96012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5" y="193183"/>
            <a:ext cx="11835685" cy="5983780"/>
          </a:xfrm>
        </p:spPr>
        <p:txBody>
          <a:bodyPr/>
          <a:lstStyle/>
          <a:p>
            <a:pPr marL="0" indent="0">
              <a:buNone/>
            </a:pPr>
            <a:r>
              <a:rPr lang="en-IN" b="1" dirty="0" smtClean="0">
                <a:latin typeface="Times New Roman" panose="02020603050405020304" pitchFamily="18" charset="0"/>
                <a:cs typeface="Times New Roman" panose="02020603050405020304" pitchFamily="18" charset="0"/>
              </a:rPr>
              <a:t>PEDAL OEDEMA</a:t>
            </a:r>
          </a:p>
          <a:p>
            <a:pPr marL="0" indent="0">
              <a:buNone/>
            </a:pPr>
            <a:r>
              <a:rPr lang="en-IN" dirty="0" smtClean="0">
                <a:latin typeface="Times New Roman" panose="02020603050405020304" pitchFamily="18" charset="0"/>
                <a:cs typeface="Times New Roman" panose="02020603050405020304" pitchFamily="18" charset="0"/>
              </a:rPr>
              <a:t>In chronic Cough:- </a:t>
            </a:r>
            <a:r>
              <a:rPr lang="en-IN" dirty="0" err="1" smtClean="0">
                <a:latin typeface="Times New Roman" panose="02020603050405020304" pitchFamily="18" charset="0"/>
                <a:cs typeface="Times New Roman" panose="02020603050405020304" pitchFamily="18" charset="0"/>
              </a:rPr>
              <a:t>b’coz</a:t>
            </a:r>
            <a:r>
              <a:rPr lang="en-IN" dirty="0" smtClean="0">
                <a:latin typeface="Times New Roman" panose="02020603050405020304" pitchFamily="18" charset="0"/>
                <a:cs typeface="Times New Roman" panose="02020603050405020304" pitchFamily="18" charset="0"/>
              </a:rPr>
              <a:t> of protein loss through Sputum.</a:t>
            </a:r>
          </a:p>
          <a:p>
            <a:pPr marL="0" indent="0">
              <a:buNone/>
            </a:pPr>
            <a:r>
              <a:rPr lang="en-IN" dirty="0" smtClean="0">
                <a:latin typeface="Times New Roman" panose="02020603050405020304" pitchFamily="18" charset="0"/>
                <a:cs typeface="Times New Roman" panose="02020603050405020304" pitchFamily="18" charset="0"/>
              </a:rPr>
              <a:t>In chronic Lung Disease:- Cor- Pulmonale with right heart failure; loss of appetite, poor diet management.</a:t>
            </a:r>
          </a:p>
          <a:p>
            <a:pPr marL="0" indent="0">
              <a:buNone/>
            </a:pPr>
            <a:endParaRPr lang="en-IN" dirty="0" smtClean="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44</a:t>
            </a:fld>
            <a:endParaRPr lang="en-IN"/>
          </a:p>
        </p:txBody>
      </p:sp>
    </p:spTree>
    <p:extLst>
      <p:ext uri="{BB962C8B-B14F-4D97-AF65-F5344CB8AC3E}">
        <p14:creationId xmlns:p14="http://schemas.microsoft.com/office/powerpoint/2010/main" val="19547059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46" y="1691648"/>
            <a:ext cx="10515600" cy="3073534"/>
          </a:xfrm>
        </p:spPr>
        <p:txBody>
          <a:bodyPr>
            <a:normAutofit/>
          </a:bodyPr>
          <a:lstStyle/>
          <a:p>
            <a:pPr algn="ctr"/>
            <a:r>
              <a:rPr lang="en-IN" sz="6000" dirty="0" smtClean="0">
                <a:solidFill>
                  <a:srgbClr val="002060"/>
                </a:solidFill>
                <a:latin typeface="Times New Roman" panose="02020603050405020304" pitchFamily="18" charset="0"/>
                <a:cs typeface="Times New Roman" panose="02020603050405020304" pitchFamily="18" charset="0"/>
              </a:rPr>
              <a:t>Lower Respiratory System</a:t>
            </a:r>
            <a:endParaRPr lang="en-IN" sz="6000" dirty="0">
              <a:solidFill>
                <a:srgbClr val="002060"/>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45</a:t>
            </a:fld>
            <a:endParaRPr lang="en-IN"/>
          </a:p>
        </p:txBody>
      </p:sp>
    </p:spTree>
    <p:extLst>
      <p:ext uri="{BB962C8B-B14F-4D97-AF65-F5344CB8AC3E}">
        <p14:creationId xmlns:p14="http://schemas.microsoft.com/office/powerpoint/2010/main" val="20445023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83334" y="1043190"/>
            <a:ext cx="11758411" cy="3539430"/>
          </a:xfrm>
          <a:prstGeom prst="rect">
            <a:avLst/>
          </a:prstGeom>
        </p:spPr>
        <p:txBody>
          <a:bodyPr wrap="square">
            <a:spAutoFit/>
          </a:bodyPr>
          <a:lstStyle/>
          <a:p>
            <a:pPr algn="just"/>
            <a:endParaRPr lang="en-IN" sz="2800" dirty="0">
              <a:solidFill>
                <a:srgbClr val="231F20"/>
              </a:solidFill>
              <a:latin typeface="Times New Roman" panose="02020603050405020304" pitchFamily="18" charset="0"/>
            </a:endParaRPr>
          </a:p>
          <a:p>
            <a:pPr algn="just"/>
            <a:r>
              <a:rPr lang="en-IN" sz="2800" dirty="0">
                <a:solidFill>
                  <a:srgbClr val="231F20"/>
                </a:solidFill>
                <a:latin typeface="Times New Roman" panose="02020603050405020304" pitchFamily="18" charset="0"/>
              </a:rPr>
              <a:t>For purposes of physical examination, chest is </a:t>
            </a:r>
            <a:r>
              <a:rPr lang="en-IN" sz="2800" dirty="0" smtClean="0">
                <a:solidFill>
                  <a:srgbClr val="231F20"/>
                </a:solidFill>
                <a:latin typeface="Times New Roman" panose="02020603050405020304" pitchFamily="18" charset="0"/>
              </a:rPr>
              <a:t>divided into </a:t>
            </a:r>
            <a:r>
              <a:rPr lang="en-IN" sz="2800" dirty="0">
                <a:solidFill>
                  <a:srgbClr val="231F20"/>
                </a:solidFill>
                <a:latin typeface="Times New Roman" panose="02020603050405020304" pitchFamily="18" charset="0"/>
              </a:rPr>
              <a:t>different areas with a view to enable </a:t>
            </a:r>
            <a:r>
              <a:rPr lang="en-IN" sz="2800" dirty="0" smtClean="0">
                <a:solidFill>
                  <a:srgbClr val="231F20"/>
                </a:solidFill>
                <a:latin typeface="Times New Roman" panose="02020603050405020304" pitchFamily="18" charset="0"/>
              </a:rPr>
              <a:t>anatomical localization </a:t>
            </a:r>
            <a:r>
              <a:rPr lang="en-IN" sz="2800" dirty="0">
                <a:solidFill>
                  <a:srgbClr val="231F20"/>
                </a:solidFill>
                <a:latin typeface="Times New Roman" panose="02020603050405020304" pitchFamily="18" charset="0"/>
              </a:rPr>
              <a:t>of the lesion. </a:t>
            </a:r>
            <a:endParaRPr lang="en-IN" sz="2800" dirty="0" smtClean="0">
              <a:solidFill>
                <a:srgbClr val="231F20"/>
              </a:solidFill>
              <a:latin typeface="Times New Roman" panose="02020603050405020304" pitchFamily="18" charset="0"/>
            </a:endParaRPr>
          </a:p>
          <a:p>
            <a:pPr algn="just"/>
            <a:endParaRPr lang="en-IN" sz="2800" dirty="0">
              <a:solidFill>
                <a:srgbClr val="231F20"/>
              </a:solidFill>
              <a:latin typeface="Times New Roman" panose="02020603050405020304" pitchFamily="18" charset="0"/>
            </a:endParaRPr>
          </a:p>
          <a:p>
            <a:pPr algn="just"/>
            <a:r>
              <a:rPr lang="en-IN" sz="2800" dirty="0" smtClean="0">
                <a:solidFill>
                  <a:srgbClr val="231F20"/>
                </a:solidFill>
                <a:latin typeface="Times New Roman" panose="02020603050405020304" pitchFamily="18" charset="0"/>
              </a:rPr>
              <a:t>The </a:t>
            </a:r>
            <a:r>
              <a:rPr lang="en-IN" sz="2800" dirty="0">
                <a:solidFill>
                  <a:srgbClr val="231F20"/>
                </a:solidFill>
                <a:latin typeface="Times New Roman" panose="02020603050405020304" pitchFamily="18" charset="0"/>
              </a:rPr>
              <a:t>anterior part is divided </a:t>
            </a:r>
            <a:r>
              <a:rPr lang="en-IN" sz="2800" dirty="0" smtClean="0">
                <a:solidFill>
                  <a:srgbClr val="231F20"/>
                </a:solidFill>
                <a:latin typeface="Times New Roman" panose="02020603050405020304" pitchFamily="18" charset="0"/>
              </a:rPr>
              <a:t>into Supraclavicular, Infra-clavicular, Mammary and Inframammary regions</a:t>
            </a:r>
            <a:r>
              <a:rPr lang="en-IN" sz="2800" dirty="0">
                <a:solidFill>
                  <a:srgbClr val="231F20"/>
                </a:solidFill>
                <a:latin typeface="Times New Roman" panose="02020603050405020304" pitchFamily="18" charset="0"/>
              </a:rPr>
              <a:t>. The lateral aspect is divided into </a:t>
            </a:r>
            <a:r>
              <a:rPr lang="en-IN" sz="2800" dirty="0" smtClean="0">
                <a:solidFill>
                  <a:srgbClr val="231F20"/>
                </a:solidFill>
                <a:latin typeface="Times New Roman" panose="02020603050405020304" pitchFamily="18" charset="0"/>
              </a:rPr>
              <a:t>the Axillary and Infra-axillary Regions </a:t>
            </a:r>
            <a:r>
              <a:rPr lang="en-IN" sz="2800" dirty="0">
                <a:solidFill>
                  <a:srgbClr val="231F20"/>
                </a:solidFill>
                <a:latin typeface="Times New Roman" panose="02020603050405020304" pitchFamily="18" charset="0"/>
              </a:rPr>
              <a:t>and the back is </a:t>
            </a:r>
            <a:r>
              <a:rPr lang="en-IN" sz="2800" dirty="0" smtClean="0">
                <a:solidFill>
                  <a:srgbClr val="231F20"/>
                </a:solidFill>
                <a:latin typeface="Times New Roman" panose="02020603050405020304" pitchFamily="18" charset="0"/>
              </a:rPr>
              <a:t>divided into Suprascapular, Inter-scapular and Infra-scapular </a:t>
            </a:r>
            <a:r>
              <a:rPr lang="en-IN" sz="2800" dirty="0">
                <a:solidFill>
                  <a:srgbClr val="231F20"/>
                </a:solidFill>
                <a:latin typeface="Times New Roman" panose="02020603050405020304" pitchFamily="18" charset="0"/>
              </a:rPr>
              <a:t>regions</a:t>
            </a:r>
            <a:endParaRPr lang="en-IN" sz="2800" dirty="0"/>
          </a:p>
        </p:txBody>
      </p:sp>
    </p:spTree>
    <p:extLst>
      <p:ext uri="{BB962C8B-B14F-4D97-AF65-F5344CB8AC3E}">
        <p14:creationId xmlns:p14="http://schemas.microsoft.com/office/powerpoint/2010/main" val="987171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47</a:t>
            </a:fld>
            <a:endParaRPr lang="en-IN"/>
          </a:p>
        </p:txBody>
      </p:sp>
      <p:sp>
        <p:nvSpPr>
          <p:cNvPr id="5" name="Rectangle 4"/>
          <p:cNvSpPr/>
          <p:nvPr/>
        </p:nvSpPr>
        <p:spPr>
          <a:xfrm>
            <a:off x="321972" y="592429"/>
            <a:ext cx="10779617" cy="4524315"/>
          </a:xfrm>
          <a:prstGeom prst="rect">
            <a:avLst/>
          </a:prstGeom>
        </p:spPr>
        <p:txBody>
          <a:bodyPr wrap="square">
            <a:spAutoFit/>
          </a:bodyPr>
          <a:lstStyle/>
          <a:p>
            <a:pPr>
              <a:spcAft>
                <a:spcPts val="0"/>
              </a:spcAft>
            </a:pPr>
            <a:r>
              <a:rPr lang="en-IN"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Anterior: </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1. Supraclavicular region (above clavicle)</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2. </a:t>
            </a:r>
            <a:r>
              <a:rPr lang="en-IN" sz="2400" dirty="0" err="1">
                <a:solidFill>
                  <a:srgbClr val="231F20"/>
                </a:solidFill>
                <a:latin typeface="Times New Roman" panose="02020603050405020304" pitchFamily="18" charset="0"/>
                <a:ea typeface="Calibri" panose="020F0502020204030204" pitchFamily="34" charset="0"/>
                <a:cs typeface="Times New Roman" panose="02020603050405020304" pitchFamily="18" charset="0"/>
              </a:rPr>
              <a:t>infraclavicular</a:t>
            </a: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region (from the clavicle down to the third rib)</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3. Mammary region (from the third to the sixth rib)</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4. Inframammary region (from the sixth rib to the costal margin)</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Lateral:</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1. Axilla (from the apex of the axilla down to the sixth rib)</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2. Infra-axillary region (from the sixth rib to the costal margin)</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Posterior: </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1. Suprascapular region (above the spine of the scapula)</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2. </a:t>
            </a:r>
            <a:r>
              <a:rPr lang="en-IN" sz="2400" dirty="0" err="1">
                <a:solidFill>
                  <a:srgbClr val="231F20"/>
                </a:solidFill>
                <a:latin typeface="Times New Roman" panose="02020603050405020304" pitchFamily="18" charset="0"/>
                <a:ea typeface="Calibri" panose="020F0502020204030204" pitchFamily="34" charset="0"/>
                <a:cs typeface="Times New Roman" panose="02020603050405020304" pitchFamily="18" charset="0"/>
              </a:rPr>
              <a:t>Interscapular</a:t>
            </a: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region (second to seventh dorsal spines)</a:t>
            </a:r>
            <a:endParaRPr lang="en-IN"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3. </a:t>
            </a:r>
            <a:r>
              <a:rPr lang="en-IN" sz="2400" dirty="0" err="1">
                <a:solidFill>
                  <a:srgbClr val="231F20"/>
                </a:solidFill>
                <a:latin typeface="Times New Roman" panose="02020603050405020304" pitchFamily="18" charset="0"/>
                <a:ea typeface="Calibri" panose="020F0502020204030204" pitchFamily="34" charset="0"/>
                <a:cs typeface="Times New Roman" panose="02020603050405020304" pitchFamily="18" charset="0"/>
              </a:rPr>
              <a:t>Infrascapular</a:t>
            </a:r>
            <a:r>
              <a:rPr lang="en-IN" sz="2400"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region (below the seventh dorsal spine)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80069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818" y="22047"/>
            <a:ext cx="4207272" cy="848994"/>
          </a:xfrm>
          <a:prstGeom prst="rect">
            <a:avLst/>
          </a:prstGeom>
        </p:spPr>
        <p:txBody>
          <a:bodyPr vert="horz" wrap="square" lIns="0" tIns="12700" rIns="0" bIns="0" rtlCol="0">
            <a:spAutoFit/>
          </a:bodyPr>
          <a:lstStyle/>
          <a:p>
            <a:pPr marL="12700">
              <a:lnSpc>
                <a:spcPct val="100000"/>
              </a:lnSpc>
              <a:spcBef>
                <a:spcPts val="100"/>
              </a:spcBef>
            </a:pPr>
            <a:r>
              <a:rPr sz="5400" spc="345" dirty="0">
                <a:latin typeface="Times New Roman" panose="02020603050405020304" pitchFamily="18" charset="0"/>
                <a:cs typeface="Times New Roman" panose="02020603050405020304" pitchFamily="18" charset="0"/>
              </a:rPr>
              <a:t>Inspection</a:t>
            </a:r>
            <a:endParaRPr sz="54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360609" y="1591669"/>
            <a:ext cx="11423392" cy="3336811"/>
          </a:xfrm>
          <a:prstGeom prst="rect">
            <a:avLst/>
          </a:prstGeom>
        </p:spPr>
        <p:txBody>
          <a:bodyPr vert="horz" wrap="square" lIns="0" tIns="12700" rIns="0" bIns="0" rtlCol="0">
            <a:spAutoFit/>
          </a:bodyPr>
          <a:lstStyle/>
          <a:p>
            <a:pPr marL="584200" indent="-571500">
              <a:lnSpc>
                <a:spcPct val="100000"/>
              </a:lnSpc>
              <a:spcBef>
                <a:spcPts val="100"/>
              </a:spcBef>
              <a:buFont typeface="Wingdings" panose="05000000000000000000" pitchFamily="2" charset="2"/>
              <a:buChar char="v"/>
              <a:tabLst>
                <a:tab pos="470534" algn="l"/>
              </a:tabLst>
            </a:pPr>
            <a:r>
              <a:rPr sz="3600" spc="229" dirty="0">
                <a:solidFill>
                  <a:schemeClr val="tx1">
                    <a:lumMod val="95000"/>
                    <a:lumOff val="5000"/>
                  </a:schemeClr>
                </a:solidFill>
                <a:latin typeface="Times New Roman"/>
                <a:cs typeface="Times New Roman"/>
              </a:rPr>
              <a:t>Inspection </a:t>
            </a:r>
            <a:r>
              <a:rPr sz="3600" spc="130" dirty="0">
                <a:solidFill>
                  <a:schemeClr val="tx1">
                    <a:lumMod val="95000"/>
                    <a:lumOff val="5000"/>
                  </a:schemeClr>
                </a:solidFill>
                <a:latin typeface="Times New Roman"/>
                <a:cs typeface="Times New Roman"/>
              </a:rPr>
              <a:t>for </a:t>
            </a:r>
            <a:r>
              <a:rPr sz="3600" spc="215" dirty="0">
                <a:solidFill>
                  <a:schemeClr val="tx1">
                    <a:lumMod val="95000"/>
                    <a:lumOff val="5000"/>
                  </a:schemeClr>
                </a:solidFill>
                <a:latin typeface="Times New Roman"/>
                <a:cs typeface="Times New Roman"/>
              </a:rPr>
              <a:t>Position </a:t>
            </a:r>
            <a:r>
              <a:rPr sz="3600" dirty="0">
                <a:solidFill>
                  <a:schemeClr val="tx1">
                    <a:lumMod val="95000"/>
                    <a:lumOff val="5000"/>
                  </a:schemeClr>
                </a:solidFill>
                <a:latin typeface="Times New Roman"/>
                <a:cs typeface="Times New Roman"/>
              </a:rPr>
              <a:t>of</a:t>
            </a:r>
            <a:r>
              <a:rPr sz="3600" spc="-185" dirty="0">
                <a:solidFill>
                  <a:schemeClr val="tx1">
                    <a:lumMod val="95000"/>
                    <a:lumOff val="5000"/>
                  </a:schemeClr>
                </a:solidFill>
                <a:latin typeface="Times New Roman"/>
                <a:cs typeface="Times New Roman"/>
              </a:rPr>
              <a:t> </a:t>
            </a:r>
            <a:r>
              <a:rPr sz="3600" spc="310" dirty="0">
                <a:solidFill>
                  <a:schemeClr val="tx1">
                    <a:lumMod val="95000"/>
                    <a:lumOff val="5000"/>
                  </a:schemeClr>
                </a:solidFill>
                <a:latin typeface="Times New Roman"/>
                <a:cs typeface="Times New Roman"/>
              </a:rPr>
              <a:t>trachea</a:t>
            </a:r>
            <a:endParaRPr sz="3600" dirty="0">
              <a:solidFill>
                <a:schemeClr val="tx1">
                  <a:lumMod val="95000"/>
                  <a:lumOff val="5000"/>
                </a:schemeClr>
              </a:solidFill>
              <a:latin typeface="Times New Roman"/>
              <a:cs typeface="Times New Roman"/>
            </a:endParaRPr>
          </a:p>
          <a:p>
            <a:pPr marL="584200" indent="-571500">
              <a:lnSpc>
                <a:spcPct val="100000"/>
              </a:lnSpc>
              <a:spcBef>
                <a:spcPts val="5"/>
              </a:spcBef>
              <a:buFont typeface="Wingdings" panose="05000000000000000000" pitchFamily="2" charset="2"/>
              <a:buChar char="v"/>
              <a:tabLst>
                <a:tab pos="470534" algn="l"/>
              </a:tabLst>
            </a:pPr>
            <a:r>
              <a:rPr sz="3600" spc="225" dirty="0">
                <a:solidFill>
                  <a:schemeClr val="tx1">
                    <a:lumMod val="95000"/>
                    <a:lumOff val="5000"/>
                  </a:schemeClr>
                </a:solidFill>
                <a:latin typeface="Times New Roman"/>
                <a:cs typeface="Times New Roman"/>
              </a:rPr>
              <a:t>Inspection </a:t>
            </a:r>
            <a:r>
              <a:rPr sz="3600" spc="125" dirty="0">
                <a:solidFill>
                  <a:schemeClr val="tx1">
                    <a:lumMod val="95000"/>
                    <a:lumOff val="5000"/>
                  </a:schemeClr>
                </a:solidFill>
                <a:latin typeface="Times New Roman"/>
                <a:cs typeface="Times New Roman"/>
              </a:rPr>
              <a:t>for </a:t>
            </a:r>
            <a:r>
              <a:rPr sz="3600" spc="290" dirty="0">
                <a:solidFill>
                  <a:schemeClr val="tx1">
                    <a:lumMod val="95000"/>
                    <a:lumOff val="5000"/>
                  </a:schemeClr>
                </a:solidFill>
                <a:latin typeface="Times New Roman"/>
                <a:cs typeface="Times New Roman"/>
              </a:rPr>
              <a:t>Symmetry </a:t>
            </a:r>
            <a:r>
              <a:rPr sz="3600" dirty="0">
                <a:solidFill>
                  <a:schemeClr val="tx1">
                    <a:lumMod val="95000"/>
                    <a:lumOff val="5000"/>
                  </a:schemeClr>
                </a:solidFill>
                <a:latin typeface="Times New Roman"/>
                <a:cs typeface="Times New Roman"/>
              </a:rPr>
              <a:t>of</a:t>
            </a:r>
            <a:r>
              <a:rPr sz="3600" spc="-229" dirty="0">
                <a:solidFill>
                  <a:schemeClr val="tx1">
                    <a:lumMod val="95000"/>
                    <a:lumOff val="5000"/>
                  </a:schemeClr>
                </a:solidFill>
                <a:latin typeface="Times New Roman"/>
                <a:cs typeface="Times New Roman"/>
              </a:rPr>
              <a:t> </a:t>
            </a:r>
            <a:r>
              <a:rPr sz="3600" spc="285" dirty="0">
                <a:solidFill>
                  <a:schemeClr val="tx1">
                    <a:lumMod val="95000"/>
                    <a:lumOff val="5000"/>
                  </a:schemeClr>
                </a:solidFill>
                <a:latin typeface="Times New Roman"/>
                <a:cs typeface="Times New Roman"/>
              </a:rPr>
              <a:t>Chest</a:t>
            </a:r>
            <a:endParaRPr sz="3600" dirty="0">
              <a:solidFill>
                <a:schemeClr val="tx1">
                  <a:lumMod val="95000"/>
                  <a:lumOff val="5000"/>
                </a:schemeClr>
              </a:solidFill>
              <a:latin typeface="Times New Roman"/>
              <a:cs typeface="Times New Roman"/>
            </a:endParaRPr>
          </a:p>
          <a:p>
            <a:pPr marL="584200" indent="-571500">
              <a:lnSpc>
                <a:spcPct val="100000"/>
              </a:lnSpc>
              <a:buFont typeface="Wingdings" panose="05000000000000000000" pitchFamily="2" charset="2"/>
              <a:buChar char="v"/>
              <a:tabLst>
                <a:tab pos="470534" algn="l"/>
              </a:tabLst>
            </a:pPr>
            <a:r>
              <a:rPr sz="3600" spc="225" dirty="0">
                <a:solidFill>
                  <a:schemeClr val="tx1">
                    <a:lumMod val="95000"/>
                    <a:lumOff val="5000"/>
                  </a:schemeClr>
                </a:solidFill>
                <a:latin typeface="Times New Roman"/>
                <a:cs typeface="Times New Roman"/>
              </a:rPr>
              <a:t>Inspection </a:t>
            </a:r>
            <a:r>
              <a:rPr sz="3600" spc="125" dirty="0">
                <a:solidFill>
                  <a:schemeClr val="tx1">
                    <a:lumMod val="95000"/>
                    <a:lumOff val="5000"/>
                  </a:schemeClr>
                </a:solidFill>
                <a:latin typeface="Times New Roman"/>
                <a:cs typeface="Times New Roman"/>
              </a:rPr>
              <a:t>for </a:t>
            </a:r>
            <a:r>
              <a:rPr sz="3600" spc="285" dirty="0">
                <a:solidFill>
                  <a:schemeClr val="tx1">
                    <a:lumMod val="95000"/>
                    <a:lumOff val="5000"/>
                  </a:schemeClr>
                </a:solidFill>
                <a:latin typeface="Times New Roman"/>
                <a:cs typeface="Times New Roman"/>
              </a:rPr>
              <a:t>Chest </a:t>
            </a:r>
            <a:r>
              <a:rPr sz="3600" spc="210" dirty="0">
                <a:solidFill>
                  <a:schemeClr val="tx1">
                    <a:lumMod val="95000"/>
                    <a:lumOff val="5000"/>
                  </a:schemeClr>
                </a:solidFill>
                <a:latin typeface="Times New Roman"/>
                <a:cs typeface="Times New Roman"/>
              </a:rPr>
              <a:t>wall</a:t>
            </a:r>
            <a:r>
              <a:rPr sz="3600" spc="-229" dirty="0">
                <a:solidFill>
                  <a:schemeClr val="tx1">
                    <a:lumMod val="95000"/>
                    <a:lumOff val="5000"/>
                  </a:schemeClr>
                </a:solidFill>
                <a:latin typeface="Times New Roman"/>
                <a:cs typeface="Times New Roman"/>
              </a:rPr>
              <a:t> </a:t>
            </a:r>
            <a:r>
              <a:rPr sz="3600" spc="260" dirty="0">
                <a:solidFill>
                  <a:schemeClr val="tx1">
                    <a:lumMod val="95000"/>
                    <a:lumOff val="5000"/>
                  </a:schemeClr>
                </a:solidFill>
                <a:latin typeface="Times New Roman"/>
                <a:cs typeface="Times New Roman"/>
              </a:rPr>
              <a:t>abnormalities</a:t>
            </a:r>
            <a:endParaRPr sz="3600" dirty="0">
              <a:solidFill>
                <a:schemeClr val="tx1">
                  <a:lumMod val="95000"/>
                  <a:lumOff val="5000"/>
                </a:schemeClr>
              </a:solidFill>
              <a:latin typeface="Times New Roman"/>
              <a:cs typeface="Times New Roman"/>
            </a:endParaRPr>
          </a:p>
          <a:p>
            <a:pPr marL="584200" indent="-571500">
              <a:lnSpc>
                <a:spcPct val="100000"/>
              </a:lnSpc>
              <a:buFont typeface="Wingdings" panose="05000000000000000000" pitchFamily="2" charset="2"/>
              <a:buChar char="v"/>
              <a:tabLst>
                <a:tab pos="470534" algn="l"/>
              </a:tabLst>
            </a:pPr>
            <a:r>
              <a:rPr sz="3600" spc="229" dirty="0">
                <a:solidFill>
                  <a:schemeClr val="tx1">
                    <a:lumMod val="95000"/>
                    <a:lumOff val="5000"/>
                  </a:schemeClr>
                </a:solidFill>
                <a:latin typeface="Times New Roman"/>
                <a:cs typeface="Times New Roman"/>
              </a:rPr>
              <a:t>Inspection </a:t>
            </a:r>
            <a:r>
              <a:rPr sz="3600" spc="130" dirty="0">
                <a:solidFill>
                  <a:schemeClr val="tx1">
                    <a:lumMod val="95000"/>
                    <a:lumOff val="5000"/>
                  </a:schemeClr>
                </a:solidFill>
                <a:latin typeface="Times New Roman"/>
                <a:cs typeface="Times New Roman"/>
              </a:rPr>
              <a:t>for </a:t>
            </a:r>
            <a:r>
              <a:rPr sz="3600" spc="240" dirty="0">
                <a:solidFill>
                  <a:schemeClr val="tx1">
                    <a:lumMod val="95000"/>
                    <a:lumOff val="5000"/>
                  </a:schemeClr>
                </a:solidFill>
                <a:latin typeface="Times New Roman"/>
                <a:cs typeface="Times New Roman"/>
              </a:rPr>
              <a:t>Movement </a:t>
            </a:r>
            <a:r>
              <a:rPr sz="3600" dirty="0">
                <a:solidFill>
                  <a:schemeClr val="tx1">
                    <a:lumMod val="95000"/>
                    <a:lumOff val="5000"/>
                  </a:schemeClr>
                </a:solidFill>
                <a:latin typeface="Times New Roman"/>
                <a:cs typeface="Times New Roman"/>
              </a:rPr>
              <a:t>of </a:t>
            </a:r>
            <a:r>
              <a:rPr sz="3600" spc="330" dirty="0">
                <a:solidFill>
                  <a:schemeClr val="tx1">
                    <a:lumMod val="95000"/>
                    <a:lumOff val="5000"/>
                  </a:schemeClr>
                </a:solidFill>
                <a:latin typeface="Times New Roman"/>
                <a:cs typeface="Times New Roman"/>
              </a:rPr>
              <a:t>the</a:t>
            </a:r>
            <a:r>
              <a:rPr sz="3600" spc="-125" dirty="0">
                <a:solidFill>
                  <a:schemeClr val="tx1">
                    <a:lumMod val="95000"/>
                    <a:lumOff val="5000"/>
                  </a:schemeClr>
                </a:solidFill>
                <a:latin typeface="Times New Roman"/>
                <a:cs typeface="Times New Roman"/>
              </a:rPr>
              <a:t> </a:t>
            </a:r>
            <a:r>
              <a:rPr sz="3600" spc="285" dirty="0">
                <a:solidFill>
                  <a:schemeClr val="tx1">
                    <a:lumMod val="95000"/>
                    <a:lumOff val="5000"/>
                  </a:schemeClr>
                </a:solidFill>
                <a:latin typeface="Times New Roman"/>
                <a:cs typeface="Times New Roman"/>
              </a:rPr>
              <a:t>Chest</a:t>
            </a:r>
            <a:endParaRPr sz="3600" dirty="0">
              <a:solidFill>
                <a:schemeClr val="tx1">
                  <a:lumMod val="95000"/>
                  <a:lumOff val="5000"/>
                </a:schemeClr>
              </a:solidFill>
              <a:latin typeface="Times New Roman"/>
              <a:cs typeface="Times New Roman"/>
            </a:endParaRPr>
          </a:p>
          <a:p>
            <a:pPr marL="584200" indent="-571500">
              <a:lnSpc>
                <a:spcPct val="100000"/>
              </a:lnSpc>
              <a:buFont typeface="Wingdings" panose="05000000000000000000" pitchFamily="2" charset="2"/>
              <a:buChar char="v"/>
              <a:tabLst>
                <a:tab pos="470534" algn="l"/>
              </a:tabLst>
            </a:pPr>
            <a:r>
              <a:rPr sz="3600" spc="225" dirty="0" smtClean="0">
                <a:solidFill>
                  <a:schemeClr val="tx1">
                    <a:lumMod val="95000"/>
                    <a:lumOff val="5000"/>
                  </a:schemeClr>
                </a:solidFill>
                <a:latin typeface="Times New Roman"/>
                <a:cs typeface="Times New Roman"/>
              </a:rPr>
              <a:t>Inspection </a:t>
            </a:r>
            <a:r>
              <a:rPr sz="3600" spc="125" dirty="0">
                <a:solidFill>
                  <a:schemeClr val="tx1">
                    <a:lumMod val="95000"/>
                    <a:lumOff val="5000"/>
                  </a:schemeClr>
                </a:solidFill>
                <a:latin typeface="Times New Roman"/>
                <a:cs typeface="Times New Roman"/>
              </a:rPr>
              <a:t>for </a:t>
            </a:r>
            <a:r>
              <a:rPr sz="3600" spc="240" dirty="0">
                <a:solidFill>
                  <a:schemeClr val="tx1">
                    <a:lumMod val="95000"/>
                    <a:lumOff val="5000"/>
                  </a:schemeClr>
                </a:solidFill>
                <a:latin typeface="Times New Roman"/>
                <a:cs typeface="Times New Roman"/>
              </a:rPr>
              <a:t>Dilated </a:t>
            </a:r>
            <a:r>
              <a:rPr sz="3600" spc="350" dirty="0">
                <a:solidFill>
                  <a:schemeClr val="tx1">
                    <a:lumMod val="95000"/>
                    <a:lumOff val="5000"/>
                  </a:schemeClr>
                </a:solidFill>
                <a:latin typeface="Times New Roman"/>
                <a:cs typeface="Times New Roman"/>
              </a:rPr>
              <a:t>and </a:t>
            </a:r>
            <a:r>
              <a:rPr sz="3600" spc="210" dirty="0">
                <a:solidFill>
                  <a:schemeClr val="tx1">
                    <a:lumMod val="95000"/>
                    <a:lumOff val="5000"/>
                  </a:schemeClr>
                </a:solidFill>
                <a:latin typeface="Times New Roman"/>
                <a:cs typeface="Times New Roman"/>
              </a:rPr>
              <a:t>engorged</a:t>
            </a:r>
            <a:r>
              <a:rPr sz="3600" spc="-420" dirty="0">
                <a:solidFill>
                  <a:schemeClr val="tx1">
                    <a:lumMod val="95000"/>
                    <a:lumOff val="5000"/>
                  </a:schemeClr>
                </a:solidFill>
                <a:latin typeface="Times New Roman"/>
                <a:cs typeface="Times New Roman"/>
              </a:rPr>
              <a:t> </a:t>
            </a:r>
            <a:r>
              <a:rPr sz="3600" spc="220" dirty="0">
                <a:solidFill>
                  <a:schemeClr val="tx1">
                    <a:lumMod val="95000"/>
                    <a:lumOff val="5000"/>
                  </a:schemeClr>
                </a:solidFill>
                <a:latin typeface="Times New Roman"/>
                <a:cs typeface="Times New Roman"/>
              </a:rPr>
              <a:t>veins</a:t>
            </a:r>
            <a:endParaRPr sz="3600" dirty="0">
              <a:solidFill>
                <a:schemeClr val="tx1">
                  <a:lumMod val="95000"/>
                  <a:lumOff val="5000"/>
                </a:schemeClr>
              </a:solidFill>
              <a:latin typeface="Times New Roman"/>
              <a:cs typeface="Times New Roman"/>
            </a:endParaRPr>
          </a:p>
          <a:p>
            <a:pPr marL="584200" indent="-571500">
              <a:lnSpc>
                <a:spcPct val="100000"/>
              </a:lnSpc>
              <a:buFont typeface="Wingdings" panose="05000000000000000000" pitchFamily="2" charset="2"/>
              <a:buChar char="v"/>
              <a:tabLst>
                <a:tab pos="470534" algn="l"/>
              </a:tabLst>
            </a:pPr>
            <a:r>
              <a:rPr sz="3600" spc="229" dirty="0">
                <a:latin typeface="Times New Roman"/>
                <a:cs typeface="Times New Roman"/>
              </a:rPr>
              <a:t>Inspection </a:t>
            </a:r>
            <a:r>
              <a:rPr sz="3600" spc="130" dirty="0">
                <a:latin typeface="Times New Roman"/>
                <a:cs typeface="Times New Roman"/>
              </a:rPr>
              <a:t>for </a:t>
            </a:r>
            <a:r>
              <a:rPr sz="3600" spc="229" dirty="0">
                <a:solidFill>
                  <a:schemeClr val="tx1">
                    <a:lumMod val="95000"/>
                    <a:lumOff val="5000"/>
                  </a:schemeClr>
                </a:solidFill>
                <a:latin typeface="Times New Roman"/>
                <a:cs typeface="Times New Roman"/>
              </a:rPr>
              <a:t>Surgical </a:t>
            </a:r>
            <a:r>
              <a:rPr sz="3600" spc="200" dirty="0">
                <a:solidFill>
                  <a:schemeClr val="tx1">
                    <a:lumMod val="95000"/>
                    <a:lumOff val="5000"/>
                  </a:schemeClr>
                </a:solidFill>
                <a:latin typeface="Times New Roman"/>
                <a:cs typeface="Times New Roman"/>
              </a:rPr>
              <a:t>or </a:t>
            </a:r>
            <a:r>
              <a:rPr sz="3600" spc="310" dirty="0">
                <a:solidFill>
                  <a:schemeClr val="tx1">
                    <a:lumMod val="95000"/>
                    <a:lumOff val="5000"/>
                  </a:schemeClr>
                </a:solidFill>
                <a:latin typeface="Times New Roman"/>
                <a:cs typeface="Times New Roman"/>
              </a:rPr>
              <a:t>any</a:t>
            </a:r>
            <a:r>
              <a:rPr sz="3600" spc="-590" dirty="0">
                <a:solidFill>
                  <a:schemeClr val="tx1">
                    <a:lumMod val="95000"/>
                    <a:lumOff val="5000"/>
                  </a:schemeClr>
                </a:solidFill>
                <a:latin typeface="Times New Roman"/>
                <a:cs typeface="Times New Roman"/>
              </a:rPr>
              <a:t> </a:t>
            </a:r>
            <a:r>
              <a:rPr sz="3600" spc="265" dirty="0">
                <a:solidFill>
                  <a:schemeClr val="tx1">
                    <a:lumMod val="95000"/>
                    <a:lumOff val="5000"/>
                  </a:schemeClr>
                </a:solidFill>
                <a:latin typeface="Times New Roman"/>
                <a:cs typeface="Times New Roman"/>
              </a:rPr>
              <a:t>Scars </a:t>
            </a:r>
            <a:r>
              <a:rPr sz="3600" spc="200" dirty="0">
                <a:solidFill>
                  <a:schemeClr val="tx1">
                    <a:lumMod val="95000"/>
                    <a:lumOff val="5000"/>
                  </a:schemeClr>
                </a:solidFill>
                <a:latin typeface="Times New Roman"/>
                <a:cs typeface="Times New Roman"/>
              </a:rPr>
              <a:t>or </a:t>
            </a:r>
            <a:r>
              <a:rPr sz="3600" spc="270" dirty="0">
                <a:solidFill>
                  <a:schemeClr val="tx1">
                    <a:lumMod val="95000"/>
                    <a:lumOff val="5000"/>
                  </a:schemeClr>
                </a:solidFill>
                <a:latin typeface="Times New Roman"/>
                <a:cs typeface="Times New Roman"/>
              </a:rPr>
              <a:t>Sinuses</a:t>
            </a:r>
            <a:endParaRPr sz="3600" dirty="0">
              <a:solidFill>
                <a:schemeClr val="tx1">
                  <a:lumMod val="95000"/>
                  <a:lumOff val="5000"/>
                </a:schemeClr>
              </a:solidFill>
              <a:latin typeface="Times New Roman"/>
              <a:cs typeface="Times New Roman"/>
            </a:endParaRPr>
          </a:p>
        </p:txBody>
      </p:sp>
    </p:spTree>
    <p:extLst>
      <p:ext uri="{BB962C8B-B14F-4D97-AF65-F5344CB8AC3E}">
        <p14:creationId xmlns:p14="http://schemas.microsoft.com/office/powerpoint/2010/main" val="42868852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640" y="127761"/>
            <a:ext cx="7018655" cy="574040"/>
          </a:xfrm>
          <a:prstGeom prst="rect">
            <a:avLst/>
          </a:prstGeom>
        </p:spPr>
        <p:txBody>
          <a:bodyPr vert="horz" wrap="square" lIns="0" tIns="12700" rIns="0" bIns="0" rtlCol="0">
            <a:spAutoFit/>
          </a:bodyPr>
          <a:lstStyle/>
          <a:p>
            <a:pPr marL="12700">
              <a:lnSpc>
                <a:spcPct val="100000"/>
              </a:lnSpc>
              <a:spcBef>
                <a:spcPts val="100"/>
              </a:spcBef>
            </a:pPr>
            <a:r>
              <a:rPr sz="3600" spc="225" dirty="0">
                <a:solidFill>
                  <a:srgbClr val="000000"/>
                </a:solidFill>
                <a:latin typeface="Times New Roman" panose="02020603050405020304" pitchFamily="18" charset="0"/>
                <a:cs typeface="Times New Roman" panose="02020603050405020304" pitchFamily="18" charset="0"/>
              </a:rPr>
              <a:t>Inspection </a:t>
            </a:r>
            <a:r>
              <a:rPr sz="3600" spc="125" dirty="0">
                <a:solidFill>
                  <a:srgbClr val="000000"/>
                </a:solidFill>
                <a:latin typeface="Times New Roman" panose="02020603050405020304" pitchFamily="18" charset="0"/>
                <a:cs typeface="Times New Roman" panose="02020603050405020304" pitchFamily="18" charset="0"/>
              </a:rPr>
              <a:t>for </a:t>
            </a:r>
            <a:r>
              <a:rPr sz="3600" spc="215" dirty="0">
                <a:latin typeface="Times New Roman" panose="02020603050405020304" pitchFamily="18" charset="0"/>
                <a:cs typeface="Times New Roman" panose="02020603050405020304" pitchFamily="18" charset="0"/>
              </a:rPr>
              <a:t>Position </a:t>
            </a:r>
            <a:r>
              <a:rPr sz="3600" dirty="0">
                <a:latin typeface="Times New Roman" panose="02020603050405020304" pitchFamily="18" charset="0"/>
                <a:cs typeface="Times New Roman" panose="02020603050405020304" pitchFamily="18" charset="0"/>
              </a:rPr>
              <a:t>of</a:t>
            </a:r>
            <a:r>
              <a:rPr sz="3600" spc="-190" dirty="0">
                <a:latin typeface="Times New Roman" panose="02020603050405020304" pitchFamily="18" charset="0"/>
                <a:cs typeface="Times New Roman" panose="02020603050405020304" pitchFamily="18" charset="0"/>
              </a:rPr>
              <a:t> </a:t>
            </a:r>
            <a:r>
              <a:rPr sz="3600" spc="310" dirty="0">
                <a:latin typeface="Times New Roman" panose="02020603050405020304" pitchFamily="18" charset="0"/>
                <a:cs typeface="Times New Roman" panose="02020603050405020304" pitchFamily="18" charset="0"/>
              </a:rPr>
              <a:t>trachea</a:t>
            </a:r>
            <a:endParaRPr sz="36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208342" y="743889"/>
            <a:ext cx="11472796" cy="1354216"/>
          </a:xfrm>
          <a:prstGeom prst="rect">
            <a:avLst/>
          </a:prstGeom>
        </p:spPr>
        <p:txBody>
          <a:bodyPr vert="horz" wrap="square" lIns="0" tIns="45719" rIns="0" bIns="0" rtlCol="0">
            <a:spAutoFit/>
          </a:bodyPr>
          <a:lstStyle/>
          <a:p>
            <a:pPr marL="12700" marR="5080">
              <a:lnSpc>
                <a:spcPts val="3360"/>
              </a:lnSpc>
              <a:spcBef>
                <a:spcPts val="359"/>
              </a:spcBef>
            </a:pPr>
            <a:r>
              <a:rPr sz="2950" i="1" spc="-10" dirty="0">
                <a:solidFill>
                  <a:srgbClr val="006FC0"/>
                </a:solidFill>
                <a:latin typeface="Times New Roman"/>
                <a:cs typeface="Times New Roman"/>
              </a:rPr>
              <a:t>Trail’s</a:t>
            </a:r>
            <a:r>
              <a:rPr sz="2950" i="1" spc="70" dirty="0">
                <a:solidFill>
                  <a:srgbClr val="006FC0"/>
                </a:solidFill>
                <a:latin typeface="Times New Roman"/>
                <a:cs typeface="Times New Roman"/>
              </a:rPr>
              <a:t> </a:t>
            </a:r>
            <a:r>
              <a:rPr sz="2950" i="1" spc="50" dirty="0">
                <a:solidFill>
                  <a:srgbClr val="006FC0"/>
                </a:solidFill>
                <a:latin typeface="Times New Roman"/>
                <a:cs typeface="Times New Roman"/>
              </a:rPr>
              <a:t>sign</a:t>
            </a:r>
            <a:r>
              <a:rPr sz="2950" i="1" spc="50" dirty="0">
                <a:solidFill>
                  <a:srgbClr val="221F1F"/>
                </a:solidFill>
                <a:latin typeface="Times New Roman"/>
                <a:cs typeface="Times New Roman"/>
              </a:rPr>
              <a:t>:</a:t>
            </a:r>
            <a:r>
              <a:rPr sz="2950" i="1" spc="65" dirty="0">
                <a:solidFill>
                  <a:srgbClr val="221F1F"/>
                </a:solidFill>
                <a:latin typeface="Times New Roman"/>
                <a:cs typeface="Times New Roman"/>
              </a:rPr>
              <a:t> </a:t>
            </a:r>
            <a:r>
              <a:rPr lang="en-IN" sz="2800" spc="254" dirty="0" smtClean="0">
                <a:solidFill>
                  <a:srgbClr val="221F1F"/>
                </a:solidFill>
                <a:latin typeface="Times New Roman"/>
                <a:cs typeface="Times New Roman"/>
              </a:rPr>
              <a:t>prominent clavicular </a:t>
            </a:r>
            <a:r>
              <a:rPr sz="2800" spc="245" dirty="0" smtClean="0">
                <a:solidFill>
                  <a:srgbClr val="221F1F"/>
                </a:solidFill>
                <a:latin typeface="Times New Roman"/>
                <a:cs typeface="Times New Roman"/>
              </a:rPr>
              <a:t>head</a:t>
            </a:r>
            <a:r>
              <a:rPr sz="2800" spc="105" dirty="0" smtClean="0">
                <a:solidFill>
                  <a:srgbClr val="221F1F"/>
                </a:solidFill>
                <a:latin typeface="Times New Roman"/>
                <a:cs typeface="Times New Roman"/>
              </a:rPr>
              <a:t> </a:t>
            </a:r>
            <a:r>
              <a:rPr sz="2800" spc="-5" dirty="0">
                <a:solidFill>
                  <a:srgbClr val="221F1F"/>
                </a:solidFill>
                <a:latin typeface="Times New Roman"/>
                <a:cs typeface="Times New Roman"/>
              </a:rPr>
              <a:t>of  </a:t>
            </a:r>
            <a:r>
              <a:rPr sz="2800" spc="210" dirty="0">
                <a:solidFill>
                  <a:srgbClr val="221F1F"/>
                </a:solidFill>
                <a:latin typeface="Times New Roman"/>
                <a:cs typeface="Times New Roman"/>
              </a:rPr>
              <a:t>sternomastoid</a:t>
            </a:r>
            <a:r>
              <a:rPr sz="2800" spc="95" dirty="0">
                <a:solidFill>
                  <a:srgbClr val="221F1F"/>
                </a:solidFill>
                <a:latin typeface="Times New Roman"/>
                <a:cs typeface="Times New Roman"/>
              </a:rPr>
              <a:t> </a:t>
            </a:r>
            <a:r>
              <a:rPr sz="2800" spc="150" dirty="0">
                <a:solidFill>
                  <a:srgbClr val="221F1F"/>
                </a:solidFill>
                <a:latin typeface="Times New Roman"/>
                <a:cs typeface="Times New Roman"/>
              </a:rPr>
              <a:t>on</a:t>
            </a:r>
            <a:r>
              <a:rPr sz="2800" spc="75" dirty="0">
                <a:solidFill>
                  <a:srgbClr val="221F1F"/>
                </a:solidFill>
                <a:latin typeface="Times New Roman"/>
                <a:cs typeface="Times New Roman"/>
              </a:rPr>
              <a:t> </a:t>
            </a:r>
            <a:r>
              <a:rPr sz="2800" spc="254" dirty="0">
                <a:solidFill>
                  <a:srgbClr val="221F1F"/>
                </a:solidFill>
                <a:latin typeface="Times New Roman"/>
                <a:cs typeface="Times New Roman"/>
              </a:rPr>
              <a:t>the</a:t>
            </a:r>
            <a:r>
              <a:rPr sz="2800" spc="75" dirty="0">
                <a:solidFill>
                  <a:srgbClr val="221F1F"/>
                </a:solidFill>
                <a:latin typeface="Times New Roman"/>
                <a:cs typeface="Times New Roman"/>
              </a:rPr>
              <a:t> </a:t>
            </a:r>
            <a:r>
              <a:rPr sz="2800" spc="165" dirty="0">
                <a:solidFill>
                  <a:srgbClr val="221F1F"/>
                </a:solidFill>
                <a:latin typeface="Times New Roman"/>
                <a:cs typeface="Times New Roman"/>
              </a:rPr>
              <a:t>side</a:t>
            </a:r>
            <a:r>
              <a:rPr sz="2800" spc="95" dirty="0">
                <a:solidFill>
                  <a:srgbClr val="221F1F"/>
                </a:solidFill>
                <a:latin typeface="Times New Roman"/>
                <a:cs typeface="Times New Roman"/>
              </a:rPr>
              <a:t> </a:t>
            </a:r>
            <a:r>
              <a:rPr sz="2800" spc="150" dirty="0">
                <a:solidFill>
                  <a:srgbClr val="221F1F"/>
                </a:solidFill>
                <a:latin typeface="Times New Roman"/>
                <a:cs typeface="Times New Roman"/>
              </a:rPr>
              <a:t>to</a:t>
            </a:r>
            <a:r>
              <a:rPr sz="2800" spc="75" dirty="0">
                <a:solidFill>
                  <a:srgbClr val="221F1F"/>
                </a:solidFill>
                <a:latin typeface="Times New Roman"/>
                <a:cs typeface="Times New Roman"/>
              </a:rPr>
              <a:t> </a:t>
            </a:r>
            <a:r>
              <a:rPr sz="2800" spc="170" dirty="0">
                <a:solidFill>
                  <a:srgbClr val="221F1F"/>
                </a:solidFill>
                <a:latin typeface="Times New Roman"/>
                <a:cs typeface="Times New Roman"/>
              </a:rPr>
              <a:t>which</a:t>
            </a:r>
            <a:r>
              <a:rPr sz="2800" spc="90" dirty="0">
                <a:solidFill>
                  <a:srgbClr val="221F1F"/>
                </a:solidFill>
                <a:latin typeface="Times New Roman"/>
                <a:cs typeface="Times New Roman"/>
              </a:rPr>
              <a:t> </a:t>
            </a:r>
            <a:r>
              <a:rPr sz="2800" spc="250" dirty="0">
                <a:solidFill>
                  <a:srgbClr val="221F1F"/>
                </a:solidFill>
                <a:latin typeface="Times New Roman"/>
                <a:cs typeface="Times New Roman"/>
              </a:rPr>
              <a:t>the</a:t>
            </a:r>
            <a:r>
              <a:rPr sz="2800" spc="75" dirty="0">
                <a:solidFill>
                  <a:srgbClr val="221F1F"/>
                </a:solidFill>
                <a:latin typeface="Times New Roman"/>
                <a:cs typeface="Times New Roman"/>
              </a:rPr>
              <a:t> </a:t>
            </a:r>
            <a:r>
              <a:rPr sz="2800" spc="235" dirty="0">
                <a:solidFill>
                  <a:srgbClr val="221F1F"/>
                </a:solidFill>
                <a:latin typeface="Times New Roman"/>
                <a:cs typeface="Times New Roman"/>
              </a:rPr>
              <a:t>trachea</a:t>
            </a:r>
            <a:r>
              <a:rPr sz="2800" spc="100" dirty="0">
                <a:solidFill>
                  <a:srgbClr val="221F1F"/>
                </a:solidFill>
                <a:latin typeface="Times New Roman"/>
                <a:cs typeface="Times New Roman"/>
              </a:rPr>
              <a:t> </a:t>
            </a:r>
            <a:r>
              <a:rPr sz="2800" spc="150" dirty="0">
                <a:solidFill>
                  <a:srgbClr val="221F1F"/>
                </a:solidFill>
                <a:latin typeface="Times New Roman"/>
                <a:cs typeface="Times New Roman"/>
              </a:rPr>
              <a:t>is</a:t>
            </a:r>
            <a:r>
              <a:rPr sz="2800" spc="85" dirty="0">
                <a:solidFill>
                  <a:srgbClr val="221F1F"/>
                </a:solidFill>
                <a:latin typeface="Times New Roman"/>
                <a:cs typeface="Times New Roman"/>
              </a:rPr>
              <a:t> </a:t>
            </a:r>
            <a:r>
              <a:rPr sz="2800" spc="175" dirty="0" smtClean="0">
                <a:solidFill>
                  <a:srgbClr val="221F1F"/>
                </a:solidFill>
                <a:latin typeface="Times New Roman"/>
                <a:cs typeface="Times New Roman"/>
              </a:rPr>
              <a:t>deviated</a:t>
            </a:r>
            <a:r>
              <a:rPr lang="en-IN" sz="2800" spc="175" dirty="0" smtClean="0">
                <a:solidFill>
                  <a:srgbClr val="221F1F"/>
                </a:solidFill>
                <a:latin typeface="Times New Roman"/>
                <a:cs typeface="Times New Roman"/>
              </a:rPr>
              <a:t>, </a:t>
            </a:r>
            <a:r>
              <a:rPr lang="en-IN" sz="2800" spc="175" dirty="0" err="1" smtClean="0">
                <a:solidFill>
                  <a:srgbClr val="221F1F"/>
                </a:solidFill>
                <a:latin typeface="Times New Roman"/>
                <a:cs typeface="Times New Roman"/>
              </a:rPr>
              <a:t>bcoz</a:t>
            </a:r>
            <a:r>
              <a:rPr lang="en-IN" sz="2800" spc="175" dirty="0" smtClean="0">
                <a:solidFill>
                  <a:srgbClr val="221F1F"/>
                </a:solidFill>
                <a:latin typeface="Times New Roman"/>
                <a:cs typeface="Times New Roman"/>
              </a:rPr>
              <a:t> of relaxation of pre-tracheal fascia</a:t>
            </a:r>
            <a:endParaRPr sz="2800" dirty="0">
              <a:latin typeface="Times New Roman"/>
              <a:cs typeface="Times New Roman"/>
            </a:endParaRPr>
          </a:p>
        </p:txBody>
      </p:sp>
      <p:sp>
        <p:nvSpPr>
          <p:cNvPr id="4" name="object 4"/>
          <p:cNvSpPr/>
          <p:nvPr/>
        </p:nvSpPr>
        <p:spPr>
          <a:xfrm>
            <a:off x="2337816" y="2182367"/>
            <a:ext cx="6233159" cy="365150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091424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793974"/>
          </a:xfrm>
        </p:spPr>
        <p:txBody>
          <a:bodyPr/>
          <a:lstStyle/>
          <a:p>
            <a:r>
              <a:rPr lang="en-IN" dirty="0" smtClean="0">
                <a:solidFill>
                  <a:srgbClr val="002060"/>
                </a:solidFill>
                <a:latin typeface="Times New Roman" panose="02020603050405020304" pitchFamily="18" charset="0"/>
                <a:cs typeface="Times New Roman" panose="02020603050405020304" pitchFamily="18" charset="0"/>
              </a:rPr>
              <a:t>1.	COUGH</a:t>
            </a:r>
            <a:endParaRPr lang="en-IN"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031" y="793974"/>
            <a:ext cx="11900079" cy="5382989"/>
          </a:xfrm>
        </p:spPr>
        <p:txBody>
          <a:bodyPr>
            <a:normAutofit fontScale="85000" lnSpcReduction="20000"/>
          </a:bodyPr>
          <a:lstStyle/>
          <a:p>
            <a:pPr marL="0" indent="0">
              <a:buNone/>
            </a:pPr>
            <a:r>
              <a:rPr lang="en-IN" sz="3200" dirty="0" smtClean="0">
                <a:solidFill>
                  <a:srgbClr val="002060"/>
                </a:solidFill>
                <a:latin typeface="Times New Roman" panose="02020603050405020304" pitchFamily="18" charset="0"/>
                <a:cs typeface="Times New Roman" panose="02020603050405020304" pitchFamily="18" charset="0"/>
              </a:rPr>
              <a:t>	</a:t>
            </a:r>
            <a:r>
              <a:rPr lang="en-IN" sz="3000" dirty="0" smtClean="0">
                <a:solidFill>
                  <a:srgbClr val="002060"/>
                </a:solidFill>
                <a:latin typeface="Times New Roman" panose="02020603050405020304" pitchFamily="18" charset="0"/>
                <a:cs typeface="Times New Roman" panose="02020603050405020304" pitchFamily="18" charset="0"/>
              </a:rPr>
              <a:t>Is an explosive expiration for clearing the secretions and foreign materials in trachea- bronchial tree.</a:t>
            </a:r>
          </a:p>
          <a:p>
            <a:pPr marL="0" indent="0">
              <a:buNone/>
            </a:pPr>
            <a:r>
              <a:rPr lang="en-IN" sz="3000" u="sng" dirty="0">
                <a:solidFill>
                  <a:srgbClr val="002060"/>
                </a:solidFill>
                <a:latin typeface="Times New Roman" panose="02020603050405020304" pitchFamily="18" charset="0"/>
                <a:cs typeface="Times New Roman" panose="02020603050405020304" pitchFamily="18" charset="0"/>
              </a:rPr>
              <a:t>Cough </a:t>
            </a:r>
            <a:r>
              <a:rPr lang="en-IN" sz="3000" u="sng" dirty="0" smtClean="0">
                <a:solidFill>
                  <a:srgbClr val="002060"/>
                </a:solidFill>
                <a:latin typeface="Times New Roman" panose="02020603050405020304" pitchFamily="18" charset="0"/>
                <a:cs typeface="Times New Roman" panose="02020603050405020304" pitchFamily="18" charset="0"/>
              </a:rPr>
              <a:t>Reflex</a:t>
            </a:r>
            <a:endParaRPr lang="en-IN" sz="3000" dirty="0">
              <a:solidFill>
                <a:srgbClr val="002060"/>
              </a:solidFill>
              <a:latin typeface="Times New Roman" panose="02020603050405020304" pitchFamily="18" charset="0"/>
              <a:cs typeface="Times New Roman" panose="02020603050405020304" pitchFamily="18" charset="0"/>
            </a:endParaRPr>
          </a:p>
          <a:p>
            <a:pPr marL="0" indent="0">
              <a:lnSpc>
                <a:spcPct val="110000"/>
              </a:lnSpc>
              <a:buNone/>
            </a:pPr>
            <a:r>
              <a:rPr lang="en-IN" sz="3000" dirty="0">
                <a:solidFill>
                  <a:srgbClr val="002060"/>
                </a:solidFill>
                <a:latin typeface="Times New Roman" panose="02020603050405020304" pitchFamily="18" charset="0"/>
                <a:cs typeface="Times New Roman" panose="02020603050405020304" pitchFamily="18" charset="0"/>
              </a:rPr>
              <a:t>The cough reflex has 5 components: </a:t>
            </a:r>
            <a:endParaRPr lang="en-IN" sz="3000" dirty="0" smtClean="0">
              <a:solidFill>
                <a:srgbClr val="002060"/>
              </a:solidFill>
              <a:latin typeface="Times New Roman" panose="02020603050405020304" pitchFamily="18" charset="0"/>
              <a:cs typeface="Times New Roman" panose="02020603050405020304" pitchFamily="18" charset="0"/>
            </a:endParaRP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1) Cough Receptors, </a:t>
            </a: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2) Afferent Nerves, </a:t>
            </a: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3) A Poorly Defined Cough </a:t>
            </a:r>
            <a:r>
              <a:rPr lang="en-IN" sz="3000" dirty="0" err="1" smtClean="0">
                <a:solidFill>
                  <a:srgbClr val="002060"/>
                </a:solidFill>
                <a:latin typeface="Times New Roman" panose="02020603050405020304" pitchFamily="18" charset="0"/>
                <a:cs typeface="Times New Roman" panose="02020603050405020304" pitchFamily="18" charset="0"/>
              </a:rPr>
              <a:t>Center</a:t>
            </a:r>
            <a:r>
              <a:rPr lang="en-IN" sz="3000" dirty="0" smtClean="0">
                <a:solidFill>
                  <a:srgbClr val="002060"/>
                </a:solidFill>
                <a:latin typeface="Times New Roman" panose="02020603050405020304" pitchFamily="18" charset="0"/>
                <a:cs typeface="Times New Roman" panose="02020603050405020304" pitchFamily="18" charset="0"/>
              </a:rPr>
              <a:t>, </a:t>
            </a: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4) Efferent Nerves, </a:t>
            </a: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5) Effector Muscles. </a:t>
            </a:r>
          </a:p>
          <a:p>
            <a:pPr marL="0" indent="0">
              <a:lnSpc>
                <a:spcPct val="110000"/>
              </a:lnSpc>
              <a:buNone/>
            </a:pPr>
            <a:r>
              <a:rPr lang="en-IN" sz="3000" dirty="0" smtClean="0">
                <a:solidFill>
                  <a:srgbClr val="002060"/>
                </a:solidFill>
                <a:latin typeface="Times New Roman" panose="02020603050405020304" pitchFamily="18" charset="0"/>
                <a:cs typeface="Times New Roman" panose="02020603050405020304" pitchFamily="18" charset="0"/>
              </a:rPr>
              <a:t>Key </a:t>
            </a:r>
            <a:r>
              <a:rPr lang="en-IN" sz="3000" dirty="0">
                <a:solidFill>
                  <a:srgbClr val="002060"/>
                </a:solidFill>
                <a:latin typeface="Times New Roman" panose="02020603050405020304" pitchFamily="18" charset="0"/>
                <a:cs typeface="Times New Roman" panose="02020603050405020304" pitchFamily="18" charset="0"/>
              </a:rPr>
              <a:t>to cough particularly in pathology is the cough receptors. In summary, cough receptors are throughout all the airways and upper G.I. tract. as well as the pericardium and diaphragm.</a:t>
            </a:r>
            <a:endParaRPr lang="en-IN" sz="3000" dirty="0" smtClean="0">
              <a:solidFill>
                <a:srgbClr val="002060"/>
              </a:solidFill>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5</a:t>
            </a:fld>
            <a:endParaRPr lang="en-IN"/>
          </a:p>
        </p:txBody>
      </p:sp>
    </p:spTree>
    <p:extLst>
      <p:ext uri="{BB962C8B-B14F-4D97-AF65-F5344CB8AC3E}">
        <p14:creationId xmlns:p14="http://schemas.microsoft.com/office/powerpoint/2010/main" val="39475383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555346" y="2768958"/>
            <a:ext cx="4749685" cy="4049415"/>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8739" y="108330"/>
            <a:ext cx="7129780" cy="574040"/>
          </a:xfrm>
          <a:prstGeom prst="rect">
            <a:avLst/>
          </a:prstGeom>
        </p:spPr>
        <p:txBody>
          <a:bodyPr vert="horz" wrap="square" lIns="0" tIns="12700" rIns="0" bIns="0" rtlCol="0">
            <a:spAutoFit/>
          </a:bodyPr>
          <a:lstStyle/>
          <a:p>
            <a:pPr marL="12700">
              <a:lnSpc>
                <a:spcPct val="100000"/>
              </a:lnSpc>
              <a:spcBef>
                <a:spcPts val="100"/>
              </a:spcBef>
            </a:pPr>
            <a:r>
              <a:rPr sz="3600" spc="225" dirty="0">
                <a:solidFill>
                  <a:srgbClr val="000000"/>
                </a:solidFill>
                <a:latin typeface="Times New Roman" panose="02020603050405020304" pitchFamily="18" charset="0"/>
                <a:cs typeface="Times New Roman" panose="02020603050405020304" pitchFamily="18" charset="0"/>
              </a:rPr>
              <a:t>Inspection </a:t>
            </a:r>
            <a:r>
              <a:rPr sz="3600" spc="125" dirty="0">
                <a:solidFill>
                  <a:srgbClr val="000000"/>
                </a:solidFill>
                <a:latin typeface="Times New Roman" panose="02020603050405020304" pitchFamily="18" charset="0"/>
                <a:cs typeface="Times New Roman" panose="02020603050405020304" pitchFamily="18" charset="0"/>
              </a:rPr>
              <a:t>for </a:t>
            </a:r>
            <a:r>
              <a:rPr sz="3600" spc="290" dirty="0">
                <a:latin typeface="Times New Roman" panose="02020603050405020304" pitchFamily="18" charset="0"/>
                <a:cs typeface="Times New Roman" panose="02020603050405020304" pitchFamily="18" charset="0"/>
              </a:rPr>
              <a:t>Symmetry </a:t>
            </a:r>
            <a:r>
              <a:rPr sz="3600" dirty="0">
                <a:latin typeface="Times New Roman" panose="02020603050405020304" pitchFamily="18" charset="0"/>
                <a:cs typeface="Times New Roman" panose="02020603050405020304" pitchFamily="18" charset="0"/>
              </a:rPr>
              <a:t>of</a:t>
            </a:r>
            <a:r>
              <a:rPr sz="3600" spc="-250" dirty="0">
                <a:latin typeface="Times New Roman" panose="02020603050405020304" pitchFamily="18" charset="0"/>
                <a:cs typeface="Times New Roman" panose="02020603050405020304" pitchFamily="18" charset="0"/>
              </a:rPr>
              <a:t> </a:t>
            </a:r>
            <a:r>
              <a:rPr sz="3600" spc="285" dirty="0">
                <a:latin typeface="Times New Roman" panose="02020603050405020304" pitchFamily="18" charset="0"/>
                <a:cs typeface="Times New Roman" panose="02020603050405020304" pitchFamily="18" charset="0"/>
              </a:rPr>
              <a:t>Chest</a:t>
            </a:r>
            <a:endParaRPr sz="3600" dirty="0">
              <a:latin typeface="Times New Roman" panose="02020603050405020304" pitchFamily="18" charset="0"/>
              <a:cs typeface="Times New Roman" panose="02020603050405020304" pitchFamily="18" charset="0"/>
            </a:endParaRPr>
          </a:p>
        </p:txBody>
      </p:sp>
      <p:sp>
        <p:nvSpPr>
          <p:cNvPr id="7" name="object 7"/>
          <p:cNvSpPr/>
          <p:nvPr/>
        </p:nvSpPr>
        <p:spPr>
          <a:xfrm>
            <a:off x="6761226" y="4480559"/>
            <a:ext cx="4297680" cy="86995"/>
          </a:xfrm>
          <a:custGeom>
            <a:avLst/>
            <a:gdLst/>
            <a:ahLst/>
            <a:cxnLst/>
            <a:rect l="l" t="t" r="r" b="b"/>
            <a:pathLst>
              <a:path w="4297680" h="86995">
                <a:moveTo>
                  <a:pt x="86868" y="0"/>
                </a:moveTo>
                <a:lnTo>
                  <a:pt x="0" y="43433"/>
                </a:lnTo>
                <a:lnTo>
                  <a:pt x="86868" y="86867"/>
                </a:lnTo>
                <a:lnTo>
                  <a:pt x="86868" y="57912"/>
                </a:lnTo>
                <a:lnTo>
                  <a:pt x="72390" y="57912"/>
                </a:lnTo>
                <a:lnTo>
                  <a:pt x="72390" y="28956"/>
                </a:lnTo>
                <a:lnTo>
                  <a:pt x="86868" y="28956"/>
                </a:lnTo>
                <a:lnTo>
                  <a:pt x="86868" y="0"/>
                </a:lnTo>
                <a:close/>
              </a:path>
              <a:path w="4297680" h="86995">
                <a:moveTo>
                  <a:pt x="86868" y="28956"/>
                </a:moveTo>
                <a:lnTo>
                  <a:pt x="72390" y="28956"/>
                </a:lnTo>
                <a:lnTo>
                  <a:pt x="72390" y="57912"/>
                </a:lnTo>
                <a:lnTo>
                  <a:pt x="86868" y="57912"/>
                </a:lnTo>
                <a:lnTo>
                  <a:pt x="86868" y="28956"/>
                </a:lnTo>
                <a:close/>
              </a:path>
              <a:path w="4297680" h="86995">
                <a:moveTo>
                  <a:pt x="101346" y="28956"/>
                </a:moveTo>
                <a:lnTo>
                  <a:pt x="86868" y="28956"/>
                </a:lnTo>
                <a:lnTo>
                  <a:pt x="86868" y="57912"/>
                </a:lnTo>
                <a:lnTo>
                  <a:pt x="101346" y="57912"/>
                </a:lnTo>
                <a:lnTo>
                  <a:pt x="101346" y="28956"/>
                </a:lnTo>
                <a:close/>
              </a:path>
              <a:path w="4297680" h="86995">
                <a:moveTo>
                  <a:pt x="159257" y="28956"/>
                </a:moveTo>
                <a:lnTo>
                  <a:pt x="130301" y="28956"/>
                </a:lnTo>
                <a:lnTo>
                  <a:pt x="130301" y="57912"/>
                </a:lnTo>
                <a:lnTo>
                  <a:pt x="159257" y="57912"/>
                </a:lnTo>
                <a:lnTo>
                  <a:pt x="159257" y="28956"/>
                </a:lnTo>
                <a:close/>
              </a:path>
              <a:path w="4297680" h="86995">
                <a:moveTo>
                  <a:pt x="217170" y="28956"/>
                </a:moveTo>
                <a:lnTo>
                  <a:pt x="188214" y="28956"/>
                </a:lnTo>
                <a:lnTo>
                  <a:pt x="188214" y="57912"/>
                </a:lnTo>
                <a:lnTo>
                  <a:pt x="217170" y="57912"/>
                </a:lnTo>
                <a:lnTo>
                  <a:pt x="217170" y="28956"/>
                </a:lnTo>
                <a:close/>
              </a:path>
              <a:path w="4297680" h="86995">
                <a:moveTo>
                  <a:pt x="275081" y="28956"/>
                </a:moveTo>
                <a:lnTo>
                  <a:pt x="246125" y="28956"/>
                </a:lnTo>
                <a:lnTo>
                  <a:pt x="246125" y="57912"/>
                </a:lnTo>
                <a:lnTo>
                  <a:pt x="275081" y="57912"/>
                </a:lnTo>
                <a:lnTo>
                  <a:pt x="275081" y="28956"/>
                </a:lnTo>
                <a:close/>
              </a:path>
              <a:path w="4297680" h="86995">
                <a:moveTo>
                  <a:pt x="332994" y="28956"/>
                </a:moveTo>
                <a:lnTo>
                  <a:pt x="304038" y="28956"/>
                </a:lnTo>
                <a:lnTo>
                  <a:pt x="304038" y="57912"/>
                </a:lnTo>
                <a:lnTo>
                  <a:pt x="332994" y="57912"/>
                </a:lnTo>
                <a:lnTo>
                  <a:pt x="332994" y="28956"/>
                </a:lnTo>
                <a:close/>
              </a:path>
              <a:path w="4297680" h="86995">
                <a:moveTo>
                  <a:pt x="390905" y="28956"/>
                </a:moveTo>
                <a:lnTo>
                  <a:pt x="361950" y="28956"/>
                </a:lnTo>
                <a:lnTo>
                  <a:pt x="361950" y="57912"/>
                </a:lnTo>
                <a:lnTo>
                  <a:pt x="390905" y="57912"/>
                </a:lnTo>
                <a:lnTo>
                  <a:pt x="390905" y="28956"/>
                </a:lnTo>
                <a:close/>
              </a:path>
              <a:path w="4297680" h="86995">
                <a:moveTo>
                  <a:pt x="448818" y="28956"/>
                </a:moveTo>
                <a:lnTo>
                  <a:pt x="419862" y="28956"/>
                </a:lnTo>
                <a:lnTo>
                  <a:pt x="419862" y="57912"/>
                </a:lnTo>
                <a:lnTo>
                  <a:pt x="448818" y="57912"/>
                </a:lnTo>
                <a:lnTo>
                  <a:pt x="448818" y="28956"/>
                </a:lnTo>
                <a:close/>
              </a:path>
              <a:path w="4297680" h="86995">
                <a:moveTo>
                  <a:pt x="506729" y="28956"/>
                </a:moveTo>
                <a:lnTo>
                  <a:pt x="477774" y="28956"/>
                </a:lnTo>
                <a:lnTo>
                  <a:pt x="477774" y="57912"/>
                </a:lnTo>
                <a:lnTo>
                  <a:pt x="506729" y="57912"/>
                </a:lnTo>
                <a:lnTo>
                  <a:pt x="506729" y="28956"/>
                </a:lnTo>
                <a:close/>
              </a:path>
              <a:path w="4297680" h="86995">
                <a:moveTo>
                  <a:pt x="564642" y="28956"/>
                </a:moveTo>
                <a:lnTo>
                  <a:pt x="535685" y="28956"/>
                </a:lnTo>
                <a:lnTo>
                  <a:pt x="535685" y="57912"/>
                </a:lnTo>
                <a:lnTo>
                  <a:pt x="564642" y="57912"/>
                </a:lnTo>
                <a:lnTo>
                  <a:pt x="564642" y="28956"/>
                </a:lnTo>
                <a:close/>
              </a:path>
              <a:path w="4297680" h="86995">
                <a:moveTo>
                  <a:pt x="622553" y="28956"/>
                </a:moveTo>
                <a:lnTo>
                  <a:pt x="593598" y="28956"/>
                </a:lnTo>
                <a:lnTo>
                  <a:pt x="593598" y="57912"/>
                </a:lnTo>
                <a:lnTo>
                  <a:pt x="622553" y="57912"/>
                </a:lnTo>
                <a:lnTo>
                  <a:pt x="622553" y="28956"/>
                </a:lnTo>
                <a:close/>
              </a:path>
              <a:path w="4297680" h="86995">
                <a:moveTo>
                  <a:pt x="680466" y="28956"/>
                </a:moveTo>
                <a:lnTo>
                  <a:pt x="651509" y="28956"/>
                </a:lnTo>
                <a:lnTo>
                  <a:pt x="651509" y="57912"/>
                </a:lnTo>
                <a:lnTo>
                  <a:pt x="680466" y="57912"/>
                </a:lnTo>
                <a:lnTo>
                  <a:pt x="680466" y="28956"/>
                </a:lnTo>
                <a:close/>
              </a:path>
              <a:path w="4297680" h="86995">
                <a:moveTo>
                  <a:pt x="738377" y="28956"/>
                </a:moveTo>
                <a:lnTo>
                  <a:pt x="709422" y="28956"/>
                </a:lnTo>
                <a:lnTo>
                  <a:pt x="709422" y="57912"/>
                </a:lnTo>
                <a:lnTo>
                  <a:pt x="738377" y="57912"/>
                </a:lnTo>
                <a:lnTo>
                  <a:pt x="738377" y="28956"/>
                </a:lnTo>
                <a:close/>
              </a:path>
              <a:path w="4297680" h="86995">
                <a:moveTo>
                  <a:pt x="796290" y="28956"/>
                </a:moveTo>
                <a:lnTo>
                  <a:pt x="767333" y="28956"/>
                </a:lnTo>
                <a:lnTo>
                  <a:pt x="767333" y="57912"/>
                </a:lnTo>
                <a:lnTo>
                  <a:pt x="796290" y="57912"/>
                </a:lnTo>
                <a:lnTo>
                  <a:pt x="796290" y="28956"/>
                </a:lnTo>
                <a:close/>
              </a:path>
              <a:path w="4297680" h="86995">
                <a:moveTo>
                  <a:pt x="854201" y="28956"/>
                </a:moveTo>
                <a:lnTo>
                  <a:pt x="825246" y="28956"/>
                </a:lnTo>
                <a:lnTo>
                  <a:pt x="825246" y="57912"/>
                </a:lnTo>
                <a:lnTo>
                  <a:pt x="854201" y="57912"/>
                </a:lnTo>
                <a:lnTo>
                  <a:pt x="854201" y="28956"/>
                </a:lnTo>
                <a:close/>
              </a:path>
              <a:path w="4297680" h="86995">
                <a:moveTo>
                  <a:pt x="912114" y="28956"/>
                </a:moveTo>
                <a:lnTo>
                  <a:pt x="883157" y="28956"/>
                </a:lnTo>
                <a:lnTo>
                  <a:pt x="883157" y="57912"/>
                </a:lnTo>
                <a:lnTo>
                  <a:pt x="912114" y="57912"/>
                </a:lnTo>
                <a:lnTo>
                  <a:pt x="912114" y="28956"/>
                </a:lnTo>
                <a:close/>
              </a:path>
              <a:path w="4297680" h="86995">
                <a:moveTo>
                  <a:pt x="970026" y="28956"/>
                </a:moveTo>
                <a:lnTo>
                  <a:pt x="941070" y="28956"/>
                </a:lnTo>
                <a:lnTo>
                  <a:pt x="941070" y="57912"/>
                </a:lnTo>
                <a:lnTo>
                  <a:pt x="970026" y="57912"/>
                </a:lnTo>
                <a:lnTo>
                  <a:pt x="970026" y="28956"/>
                </a:lnTo>
                <a:close/>
              </a:path>
              <a:path w="4297680" h="86995">
                <a:moveTo>
                  <a:pt x="1027938" y="28956"/>
                </a:moveTo>
                <a:lnTo>
                  <a:pt x="998981" y="28956"/>
                </a:lnTo>
                <a:lnTo>
                  <a:pt x="998981" y="57912"/>
                </a:lnTo>
                <a:lnTo>
                  <a:pt x="1027938" y="57912"/>
                </a:lnTo>
                <a:lnTo>
                  <a:pt x="1027938" y="28956"/>
                </a:lnTo>
                <a:close/>
              </a:path>
              <a:path w="4297680" h="86995">
                <a:moveTo>
                  <a:pt x="1085850" y="28956"/>
                </a:moveTo>
                <a:lnTo>
                  <a:pt x="1056894" y="28956"/>
                </a:lnTo>
                <a:lnTo>
                  <a:pt x="1056894" y="57912"/>
                </a:lnTo>
                <a:lnTo>
                  <a:pt x="1085850" y="57912"/>
                </a:lnTo>
                <a:lnTo>
                  <a:pt x="1085850" y="28956"/>
                </a:lnTo>
                <a:close/>
              </a:path>
              <a:path w="4297680" h="86995">
                <a:moveTo>
                  <a:pt x="1143762" y="28956"/>
                </a:moveTo>
                <a:lnTo>
                  <a:pt x="1114805" y="28956"/>
                </a:lnTo>
                <a:lnTo>
                  <a:pt x="1114805" y="57912"/>
                </a:lnTo>
                <a:lnTo>
                  <a:pt x="1143762" y="57912"/>
                </a:lnTo>
                <a:lnTo>
                  <a:pt x="1143762" y="28956"/>
                </a:lnTo>
                <a:close/>
              </a:path>
              <a:path w="4297680" h="86995">
                <a:moveTo>
                  <a:pt x="1201674" y="28956"/>
                </a:moveTo>
                <a:lnTo>
                  <a:pt x="1172718" y="28956"/>
                </a:lnTo>
                <a:lnTo>
                  <a:pt x="1172718" y="57912"/>
                </a:lnTo>
                <a:lnTo>
                  <a:pt x="1201674" y="57912"/>
                </a:lnTo>
                <a:lnTo>
                  <a:pt x="1201674" y="28956"/>
                </a:lnTo>
                <a:close/>
              </a:path>
              <a:path w="4297680" h="86995">
                <a:moveTo>
                  <a:pt x="1259585" y="28956"/>
                </a:moveTo>
                <a:lnTo>
                  <a:pt x="1230629" y="28956"/>
                </a:lnTo>
                <a:lnTo>
                  <a:pt x="1230629" y="57912"/>
                </a:lnTo>
                <a:lnTo>
                  <a:pt x="1259585" y="57912"/>
                </a:lnTo>
                <a:lnTo>
                  <a:pt x="1259585" y="28956"/>
                </a:lnTo>
                <a:close/>
              </a:path>
              <a:path w="4297680" h="86995">
                <a:moveTo>
                  <a:pt x="1317498" y="28956"/>
                </a:moveTo>
                <a:lnTo>
                  <a:pt x="1288542" y="28956"/>
                </a:lnTo>
                <a:lnTo>
                  <a:pt x="1288542" y="57912"/>
                </a:lnTo>
                <a:lnTo>
                  <a:pt x="1317498" y="57912"/>
                </a:lnTo>
                <a:lnTo>
                  <a:pt x="1317498" y="28956"/>
                </a:lnTo>
                <a:close/>
              </a:path>
              <a:path w="4297680" h="86995">
                <a:moveTo>
                  <a:pt x="1375409" y="28956"/>
                </a:moveTo>
                <a:lnTo>
                  <a:pt x="1346453" y="28956"/>
                </a:lnTo>
                <a:lnTo>
                  <a:pt x="1346453" y="57912"/>
                </a:lnTo>
                <a:lnTo>
                  <a:pt x="1375409" y="57912"/>
                </a:lnTo>
                <a:lnTo>
                  <a:pt x="1375409" y="28956"/>
                </a:lnTo>
                <a:close/>
              </a:path>
              <a:path w="4297680" h="86995">
                <a:moveTo>
                  <a:pt x="1433322" y="28956"/>
                </a:moveTo>
                <a:lnTo>
                  <a:pt x="1404366" y="28956"/>
                </a:lnTo>
                <a:lnTo>
                  <a:pt x="1404366" y="57912"/>
                </a:lnTo>
                <a:lnTo>
                  <a:pt x="1433322" y="57912"/>
                </a:lnTo>
                <a:lnTo>
                  <a:pt x="1433322" y="28956"/>
                </a:lnTo>
                <a:close/>
              </a:path>
              <a:path w="4297680" h="86995">
                <a:moveTo>
                  <a:pt x="1491233" y="28956"/>
                </a:moveTo>
                <a:lnTo>
                  <a:pt x="1462277" y="28956"/>
                </a:lnTo>
                <a:lnTo>
                  <a:pt x="1462277" y="57912"/>
                </a:lnTo>
                <a:lnTo>
                  <a:pt x="1491233" y="57912"/>
                </a:lnTo>
                <a:lnTo>
                  <a:pt x="1491233" y="28956"/>
                </a:lnTo>
                <a:close/>
              </a:path>
              <a:path w="4297680" h="86995">
                <a:moveTo>
                  <a:pt x="1549146" y="28956"/>
                </a:moveTo>
                <a:lnTo>
                  <a:pt x="1520190" y="28956"/>
                </a:lnTo>
                <a:lnTo>
                  <a:pt x="1520190" y="57912"/>
                </a:lnTo>
                <a:lnTo>
                  <a:pt x="1549146" y="57912"/>
                </a:lnTo>
                <a:lnTo>
                  <a:pt x="1549146" y="28956"/>
                </a:lnTo>
                <a:close/>
              </a:path>
              <a:path w="4297680" h="86995">
                <a:moveTo>
                  <a:pt x="1607057" y="28956"/>
                </a:moveTo>
                <a:lnTo>
                  <a:pt x="1578102" y="28956"/>
                </a:lnTo>
                <a:lnTo>
                  <a:pt x="1578102" y="57912"/>
                </a:lnTo>
                <a:lnTo>
                  <a:pt x="1607057" y="57912"/>
                </a:lnTo>
                <a:lnTo>
                  <a:pt x="1607057" y="28956"/>
                </a:lnTo>
                <a:close/>
              </a:path>
              <a:path w="4297680" h="86995">
                <a:moveTo>
                  <a:pt x="1664970" y="28956"/>
                </a:moveTo>
                <a:lnTo>
                  <a:pt x="1636014" y="28956"/>
                </a:lnTo>
                <a:lnTo>
                  <a:pt x="1636014" y="57912"/>
                </a:lnTo>
                <a:lnTo>
                  <a:pt x="1664970" y="57912"/>
                </a:lnTo>
                <a:lnTo>
                  <a:pt x="1664970" y="28956"/>
                </a:lnTo>
                <a:close/>
              </a:path>
              <a:path w="4297680" h="86995">
                <a:moveTo>
                  <a:pt x="1722881" y="28956"/>
                </a:moveTo>
                <a:lnTo>
                  <a:pt x="1693926" y="28956"/>
                </a:lnTo>
                <a:lnTo>
                  <a:pt x="1693926" y="57912"/>
                </a:lnTo>
                <a:lnTo>
                  <a:pt x="1722881" y="57912"/>
                </a:lnTo>
                <a:lnTo>
                  <a:pt x="1722881" y="28956"/>
                </a:lnTo>
                <a:close/>
              </a:path>
              <a:path w="4297680" h="86995">
                <a:moveTo>
                  <a:pt x="1780794" y="28956"/>
                </a:moveTo>
                <a:lnTo>
                  <a:pt x="1751838" y="28956"/>
                </a:lnTo>
                <a:lnTo>
                  <a:pt x="1751838" y="57912"/>
                </a:lnTo>
                <a:lnTo>
                  <a:pt x="1780794" y="57912"/>
                </a:lnTo>
                <a:lnTo>
                  <a:pt x="1780794" y="28956"/>
                </a:lnTo>
                <a:close/>
              </a:path>
              <a:path w="4297680" h="86995">
                <a:moveTo>
                  <a:pt x="1838705" y="28956"/>
                </a:moveTo>
                <a:lnTo>
                  <a:pt x="1809750" y="28956"/>
                </a:lnTo>
                <a:lnTo>
                  <a:pt x="1809750" y="57912"/>
                </a:lnTo>
                <a:lnTo>
                  <a:pt x="1838705" y="57912"/>
                </a:lnTo>
                <a:lnTo>
                  <a:pt x="1838705" y="28956"/>
                </a:lnTo>
                <a:close/>
              </a:path>
              <a:path w="4297680" h="86995">
                <a:moveTo>
                  <a:pt x="1896618" y="28956"/>
                </a:moveTo>
                <a:lnTo>
                  <a:pt x="1867662" y="28956"/>
                </a:lnTo>
                <a:lnTo>
                  <a:pt x="1867662" y="57912"/>
                </a:lnTo>
                <a:lnTo>
                  <a:pt x="1896618" y="57912"/>
                </a:lnTo>
                <a:lnTo>
                  <a:pt x="1896618" y="28956"/>
                </a:lnTo>
                <a:close/>
              </a:path>
              <a:path w="4297680" h="86995">
                <a:moveTo>
                  <a:pt x="1954529" y="28956"/>
                </a:moveTo>
                <a:lnTo>
                  <a:pt x="1925574" y="28956"/>
                </a:lnTo>
                <a:lnTo>
                  <a:pt x="1925574" y="57912"/>
                </a:lnTo>
                <a:lnTo>
                  <a:pt x="1954529" y="57912"/>
                </a:lnTo>
                <a:lnTo>
                  <a:pt x="1954529" y="28956"/>
                </a:lnTo>
                <a:close/>
              </a:path>
              <a:path w="4297680" h="86995">
                <a:moveTo>
                  <a:pt x="2012442" y="28956"/>
                </a:moveTo>
                <a:lnTo>
                  <a:pt x="1983485" y="28956"/>
                </a:lnTo>
                <a:lnTo>
                  <a:pt x="1983485" y="57912"/>
                </a:lnTo>
                <a:lnTo>
                  <a:pt x="2012442" y="57912"/>
                </a:lnTo>
                <a:lnTo>
                  <a:pt x="2012442" y="28956"/>
                </a:lnTo>
                <a:close/>
              </a:path>
              <a:path w="4297680" h="86995">
                <a:moveTo>
                  <a:pt x="2070353" y="28956"/>
                </a:moveTo>
                <a:lnTo>
                  <a:pt x="2041398" y="28956"/>
                </a:lnTo>
                <a:lnTo>
                  <a:pt x="2041398" y="57912"/>
                </a:lnTo>
                <a:lnTo>
                  <a:pt x="2070353" y="57912"/>
                </a:lnTo>
                <a:lnTo>
                  <a:pt x="2070353" y="28956"/>
                </a:lnTo>
                <a:close/>
              </a:path>
              <a:path w="4297680" h="86995">
                <a:moveTo>
                  <a:pt x="2128266" y="28956"/>
                </a:moveTo>
                <a:lnTo>
                  <a:pt x="2099309" y="28956"/>
                </a:lnTo>
                <a:lnTo>
                  <a:pt x="2099309" y="57912"/>
                </a:lnTo>
                <a:lnTo>
                  <a:pt x="2128266" y="57912"/>
                </a:lnTo>
                <a:lnTo>
                  <a:pt x="2128266" y="28956"/>
                </a:lnTo>
                <a:close/>
              </a:path>
              <a:path w="4297680" h="86995">
                <a:moveTo>
                  <a:pt x="2186178" y="28956"/>
                </a:moveTo>
                <a:lnTo>
                  <a:pt x="2157222" y="28956"/>
                </a:lnTo>
                <a:lnTo>
                  <a:pt x="2157222" y="57912"/>
                </a:lnTo>
                <a:lnTo>
                  <a:pt x="2186178" y="57912"/>
                </a:lnTo>
                <a:lnTo>
                  <a:pt x="2186178" y="28956"/>
                </a:lnTo>
                <a:close/>
              </a:path>
              <a:path w="4297680" h="86995">
                <a:moveTo>
                  <a:pt x="2244090" y="28956"/>
                </a:moveTo>
                <a:lnTo>
                  <a:pt x="2215133" y="28956"/>
                </a:lnTo>
                <a:lnTo>
                  <a:pt x="2215133" y="57912"/>
                </a:lnTo>
                <a:lnTo>
                  <a:pt x="2244090" y="57912"/>
                </a:lnTo>
                <a:lnTo>
                  <a:pt x="2244090" y="28956"/>
                </a:lnTo>
                <a:close/>
              </a:path>
              <a:path w="4297680" h="86995">
                <a:moveTo>
                  <a:pt x="2302002" y="28956"/>
                </a:moveTo>
                <a:lnTo>
                  <a:pt x="2273046" y="28956"/>
                </a:lnTo>
                <a:lnTo>
                  <a:pt x="2273046" y="57912"/>
                </a:lnTo>
                <a:lnTo>
                  <a:pt x="2302002" y="57912"/>
                </a:lnTo>
                <a:lnTo>
                  <a:pt x="2302002" y="28956"/>
                </a:lnTo>
                <a:close/>
              </a:path>
              <a:path w="4297680" h="86995">
                <a:moveTo>
                  <a:pt x="2359914" y="28956"/>
                </a:moveTo>
                <a:lnTo>
                  <a:pt x="2330957" y="28956"/>
                </a:lnTo>
                <a:lnTo>
                  <a:pt x="2330957" y="57912"/>
                </a:lnTo>
                <a:lnTo>
                  <a:pt x="2359914" y="57912"/>
                </a:lnTo>
                <a:lnTo>
                  <a:pt x="2359914" y="28956"/>
                </a:lnTo>
                <a:close/>
              </a:path>
              <a:path w="4297680" h="86995">
                <a:moveTo>
                  <a:pt x="2417826" y="28956"/>
                </a:moveTo>
                <a:lnTo>
                  <a:pt x="2388870" y="28956"/>
                </a:lnTo>
                <a:lnTo>
                  <a:pt x="2388870" y="57912"/>
                </a:lnTo>
                <a:lnTo>
                  <a:pt x="2417826" y="57912"/>
                </a:lnTo>
                <a:lnTo>
                  <a:pt x="2417826" y="28956"/>
                </a:lnTo>
                <a:close/>
              </a:path>
              <a:path w="4297680" h="86995">
                <a:moveTo>
                  <a:pt x="2475738" y="28956"/>
                </a:moveTo>
                <a:lnTo>
                  <a:pt x="2446781" y="28956"/>
                </a:lnTo>
                <a:lnTo>
                  <a:pt x="2446781" y="57912"/>
                </a:lnTo>
                <a:lnTo>
                  <a:pt x="2475738" y="57912"/>
                </a:lnTo>
                <a:lnTo>
                  <a:pt x="2475738" y="28956"/>
                </a:lnTo>
                <a:close/>
              </a:path>
              <a:path w="4297680" h="86995">
                <a:moveTo>
                  <a:pt x="2533650" y="28956"/>
                </a:moveTo>
                <a:lnTo>
                  <a:pt x="2504694" y="28956"/>
                </a:lnTo>
                <a:lnTo>
                  <a:pt x="2504694" y="57912"/>
                </a:lnTo>
                <a:lnTo>
                  <a:pt x="2533650" y="57912"/>
                </a:lnTo>
                <a:lnTo>
                  <a:pt x="2533650" y="28956"/>
                </a:lnTo>
                <a:close/>
              </a:path>
              <a:path w="4297680" h="86995">
                <a:moveTo>
                  <a:pt x="2591562" y="28956"/>
                </a:moveTo>
                <a:lnTo>
                  <a:pt x="2562605" y="28956"/>
                </a:lnTo>
                <a:lnTo>
                  <a:pt x="2562605" y="57912"/>
                </a:lnTo>
                <a:lnTo>
                  <a:pt x="2591562" y="57912"/>
                </a:lnTo>
                <a:lnTo>
                  <a:pt x="2591562" y="28956"/>
                </a:lnTo>
                <a:close/>
              </a:path>
              <a:path w="4297680" h="86995">
                <a:moveTo>
                  <a:pt x="2649474" y="28956"/>
                </a:moveTo>
                <a:lnTo>
                  <a:pt x="2620518" y="28956"/>
                </a:lnTo>
                <a:lnTo>
                  <a:pt x="2620518" y="57912"/>
                </a:lnTo>
                <a:lnTo>
                  <a:pt x="2649474" y="57912"/>
                </a:lnTo>
                <a:lnTo>
                  <a:pt x="2649474" y="28956"/>
                </a:lnTo>
                <a:close/>
              </a:path>
              <a:path w="4297680" h="86995">
                <a:moveTo>
                  <a:pt x="2707385" y="28956"/>
                </a:moveTo>
                <a:lnTo>
                  <a:pt x="2678429" y="28956"/>
                </a:lnTo>
                <a:lnTo>
                  <a:pt x="2678429" y="57912"/>
                </a:lnTo>
                <a:lnTo>
                  <a:pt x="2707385" y="57912"/>
                </a:lnTo>
                <a:lnTo>
                  <a:pt x="2707385" y="28956"/>
                </a:lnTo>
                <a:close/>
              </a:path>
              <a:path w="4297680" h="86995">
                <a:moveTo>
                  <a:pt x="2765298" y="28956"/>
                </a:moveTo>
                <a:lnTo>
                  <a:pt x="2736342" y="28956"/>
                </a:lnTo>
                <a:lnTo>
                  <a:pt x="2736342" y="57912"/>
                </a:lnTo>
                <a:lnTo>
                  <a:pt x="2765298" y="57912"/>
                </a:lnTo>
                <a:lnTo>
                  <a:pt x="2765298" y="28956"/>
                </a:lnTo>
                <a:close/>
              </a:path>
              <a:path w="4297680" h="86995">
                <a:moveTo>
                  <a:pt x="2823209" y="28956"/>
                </a:moveTo>
                <a:lnTo>
                  <a:pt x="2794254" y="28956"/>
                </a:lnTo>
                <a:lnTo>
                  <a:pt x="2794254" y="57912"/>
                </a:lnTo>
                <a:lnTo>
                  <a:pt x="2823209" y="57912"/>
                </a:lnTo>
                <a:lnTo>
                  <a:pt x="2823209" y="28956"/>
                </a:lnTo>
                <a:close/>
              </a:path>
              <a:path w="4297680" h="86995">
                <a:moveTo>
                  <a:pt x="2881122" y="28956"/>
                </a:moveTo>
                <a:lnTo>
                  <a:pt x="2852166" y="28956"/>
                </a:lnTo>
                <a:lnTo>
                  <a:pt x="2852166" y="57912"/>
                </a:lnTo>
                <a:lnTo>
                  <a:pt x="2881122" y="57912"/>
                </a:lnTo>
                <a:lnTo>
                  <a:pt x="2881122" y="28956"/>
                </a:lnTo>
                <a:close/>
              </a:path>
              <a:path w="4297680" h="86995">
                <a:moveTo>
                  <a:pt x="2939033" y="28956"/>
                </a:moveTo>
                <a:lnTo>
                  <a:pt x="2910078" y="28956"/>
                </a:lnTo>
                <a:lnTo>
                  <a:pt x="2910078" y="57912"/>
                </a:lnTo>
                <a:lnTo>
                  <a:pt x="2939033" y="57912"/>
                </a:lnTo>
                <a:lnTo>
                  <a:pt x="2939033" y="28956"/>
                </a:lnTo>
                <a:close/>
              </a:path>
              <a:path w="4297680" h="86995">
                <a:moveTo>
                  <a:pt x="2996946" y="28956"/>
                </a:moveTo>
                <a:lnTo>
                  <a:pt x="2967990" y="28956"/>
                </a:lnTo>
                <a:lnTo>
                  <a:pt x="2967990" y="57912"/>
                </a:lnTo>
                <a:lnTo>
                  <a:pt x="2996946" y="57912"/>
                </a:lnTo>
                <a:lnTo>
                  <a:pt x="2996946" y="28956"/>
                </a:lnTo>
                <a:close/>
              </a:path>
              <a:path w="4297680" h="86995">
                <a:moveTo>
                  <a:pt x="3054857" y="28956"/>
                </a:moveTo>
                <a:lnTo>
                  <a:pt x="3025902" y="28956"/>
                </a:lnTo>
                <a:lnTo>
                  <a:pt x="3025902" y="57912"/>
                </a:lnTo>
                <a:lnTo>
                  <a:pt x="3054857" y="57912"/>
                </a:lnTo>
                <a:lnTo>
                  <a:pt x="3054857" y="28956"/>
                </a:lnTo>
                <a:close/>
              </a:path>
              <a:path w="4297680" h="86995">
                <a:moveTo>
                  <a:pt x="3112770" y="28956"/>
                </a:moveTo>
                <a:lnTo>
                  <a:pt x="3083814" y="28956"/>
                </a:lnTo>
                <a:lnTo>
                  <a:pt x="3083814" y="57912"/>
                </a:lnTo>
                <a:lnTo>
                  <a:pt x="3112770" y="57912"/>
                </a:lnTo>
                <a:lnTo>
                  <a:pt x="3112770" y="28956"/>
                </a:lnTo>
                <a:close/>
              </a:path>
              <a:path w="4297680" h="86995">
                <a:moveTo>
                  <a:pt x="3170681" y="28956"/>
                </a:moveTo>
                <a:lnTo>
                  <a:pt x="3141726" y="28956"/>
                </a:lnTo>
                <a:lnTo>
                  <a:pt x="3141726" y="57912"/>
                </a:lnTo>
                <a:lnTo>
                  <a:pt x="3170681" y="57912"/>
                </a:lnTo>
                <a:lnTo>
                  <a:pt x="3170681" y="28956"/>
                </a:lnTo>
                <a:close/>
              </a:path>
              <a:path w="4297680" h="86995">
                <a:moveTo>
                  <a:pt x="3228594" y="28956"/>
                </a:moveTo>
                <a:lnTo>
                  <a:pt x="3199638" y="28956"/>
                </a:lnTo>
                <a:lnTo>
                  <a:pt x="3199638" y="57912"/>
                </a:lnTo>
                <a:lnTo>
                  <a:pt x="3228594" y="57912"/>
                </a:lnTo>
                <a:lnTo>
                  <a:pt x="3228594" y="28956"/>
                </a:lnTo>
                <a:close/>
              </a:path>
              <a:path w="4297680" h="86995">
                <a:moveTo>
                  <a:pt x="3286505" y="28956"/>
                </a:moveTo>
                <a:lnTo>
                  <a:pt x="3257550" y="28956"/>
                </a:lnTo>
                <a:lnTo>
                  <a:pt x="3257550" y="57912"/>
                </a:lnTo>
                <a:lnTo>
                  <a:pt x="3286505" y="57912"/>
                </a:lnTo>
                <a:lnTo>
                  <a:pt x="3286505" y="28956"/>
                </a:lnTo>
                <a:close/>
              </a:path>
              <a:path w="4297680" h="86995">
                <a:moveTo>
                  <a:pt x="3344418" y="28956"/>
                </a:moveTo>
                <a:lnTo>
                  <a:pt x="3315462" y="28956"/>
                </a:lnTo>
                <a:lnTo>
                  <a:pt x="3315462" y="57912"/>
                </a:lnTo>
                <a:lnTo>
                  <a:pt x="3344418" y="57912"/>
                </a:lnTo>
                <a:lnTo>
                  <a:pt x="3344418" y="28956"/>
                </a:lnTo>
                <a:close/>
              </a:path>
              <a:path w="4297680" h="86995">
                <a:moveTo>
                  <a:pt x="3402329" y="28956"/>
                </a:moveTo>
                <a:lnTo>
                  <a:pt x="3373374" y="28956"/>
                </a:lnTo>
                <a:lnTo>
                  <a:pt x="3373374" y="57912"/>
                </a:lnTo>
                <a:lnTo>
                  <a:pt x="3402329" y="57912"/>
                </a:lnTo>
                <a:lnTo>
                  <a:pt x="3402329" y="28956"/>
                </a:lnTo>
                <a:close/>
              </a:path>
              <a:path w="4297680" h="86995">
                <a:moveTo>
                  <a:pt x="3460242" y="28956"/>
                </a:moveTo>
                <a:lnTo>
                  <a:pt x="3431285" y="28956"/>
                </a:lnTo>
                <a:lnTo>
                  <a:pt x="3431285" y="57912"/>
                </a:lnTo>
                <a:lnTo>
                  <a:pt x="3460242" y="57912"/>
                </a:lnTo>
                <a:lnTo>
                  <a:pt x="3460242" y="28956"/>
                </a:lnTo>
                <a:close/>
              </a:path>
              <a:path w="4297680" h="86995">
                <a:moveTo>
                  <a:pt x="3518154" y="28956"/>
                </a:moveTo>
                <a:lnTo>
                  <a:pt x="3489198" y="28956"/>
                </a:lnTo>
                <a:lnTo>
                  <a:pt x="3489198" y="57912"/>
                </a:lnTo>
                <a:lnTo>
                  <a:pt x="3518154" y="57912"/>
                </a:lnTo>
                <a:lnTo>
                  <a:pt x="3518154" y="28956"/>
                </a:lnTo>
                <a:close/>
              </a:path>
              <a:path w="4297680" h="86995">
                <a:moveTo>
                  <a:pt x="3576066" y="28956"/>
                </a:moveTo>
                <a:lnTo>
                  <a:pt x="3547109" y="28956"/>
                </a:lnTo>
                <a:lnTo>
                  <a:pt x="3547109" y="57912"/>
                </a:lnTo>
                <a:lnTo>
                  <a:pt x="3576066" y="57912"/>
                </a:lnTo>
                <a:lnTo>
                  <a:pt x="3576066" y="28956"/>
                </a:lnTo>
                <a:close/>
              </a:path>
              <a:path w="4297680" h="86995">
                <a:moveTo>
                  <a:pt x="3633978" y="28956"/>
                </a:moveTo>
                <a:lnTo>
                  <a:pt x="3605022" y="28956"/>
                </a:lnTo>
                <a:lnTo>
                  <a:pt x="3605022" y="57912"/>
                </a:lnTo>
                <a:lnTo>
                  <a:pt x="3633978" y="57912"/>
                </a:lnTo>
                <a:lnTo>
                  <a:pt x="3633978" y="28956"/>
                </a:lnTo>
                <a:close/>
              </a:path>
              <a:path w="4297680" h="86995">
                <a:moveTo>
                  <a:pt x="3691890" y="28956"/>
                </a:moveTo>
                <a:lnTo>
                  <a:pt x="3662933" y="28956"/>
                </a:lnTo>
                <a:lnTo>
                  <a:pt x="3662933" y="57912"/>
                </a:lnTo>
                <a:lnTo>
                  <a:pt x="3691890" y="57912"/>
                </a:lnTo>
                <a:lnTo>
                  <a:pt x="3691890" y="28956"/>
                </a:lnTo>
                <a:close/>
              </a:path>
              <a:path w="4297680" h="86995">
                <a:moveTo>
                  <a:pt x="3749802" y="28956"/>
                </a:moveTo>
                <a:lnTo>
                  <a:pt x="3720846" y="28956"/>
                </a:lnTo>
                <a:lnTo>
                  <a:pt x="3720846" y="57912"/>
                </a:lnTo>
                <a:lnTo>
                  <a:pt x="3749802" y="57912"/>
                </a:lnTo>
                <a:lnTo>
                  <a:pt x="3749802" y="28956"/>
                </a:lnTo>
                <a:close/>
              </a:path>
              <a:path w="4297680" h="86995">
                <a:moveTo>
                  <a:pt x="3807714" y="28956"/>
                </a:moveTo>
                <a:lnTo>
                  <a:pt x="3778757" y="28956"/>
                </a:lnTo>
                <a:lnTo>
                  <a:pt x="3778757" y="57912"/>
                </a:lnTo>
                <a:lnTo>
                  <a:pt x="3807714" y="57912"/>
                </a:lnTo>
                <a:lnTo>
                  <a:pt x="3807714" y="28956"/>
                </a:lnTo>
                <a:close/>
              </a:path>
              <a:path w="4297680" h="86995">
                <a:moveTo>
                  <a:pt x="3865626" y="28956"/>
                </a:moveTo>
                <a:lnTo>
                  <a:pt x="3836670" y="28956"/>
                </a:lnTo>
                <a:lnTo>
                  <a:pt x="3836670" y="57912"/>
                </a:lnTo>
                <a:lnTo>
                  <a:pt x="3865626" y="57912"/>
                </a:lnTo>
                <a:lnTo>
                  <a:pt x="3865626" y="28956"/>
                </a:lnTo>
                <a:close/>
              </a:path>
              <a:path w="4297680" h="86995">
                <a:moveTo>
                  <a:pt x="3923538" y="28956"/>
                </a:moveTo>
                <a:lnTo>
                  <a:pt x="3894581" y="28956"/>
                </a:lnTo>
                <a:lnTo>
                  <a:pt x="3894581" y="57912"/>
                </a:lnTo>
                <a:lnTo>
                  <a:pt x="3923538" y="57912"/>
                </a:lnTo>
                <a:lnTo>
                  <a:pt x="3923538" y="28956"/>
                </a:lnTo>
                <a:close/>
              </a:path>
              <a:path w="4297680" h="86995">
                <a:moveTo>
                  <a:pt x="3981450" y="28956"/>
                </a:moveTo>
                <a:lnTo>
                  <a:pt x="3952494" y="28956"/>
                </a:lnTo>
                <a:lnTo>
                  <a:pt x="3952494" y="57912"/>
                </a:lnTo>
                <a:lnTo>
                  <a:pt x="3981450" y="57912"/>
                </a:lnTo>
                <a:lnTo>
                  <a:pt x="3981450" y="28956"/>
                </a:lnTo>
                <a:close/>
              </a:path>
              <a:path w="4297680" h="86995">
                <a:moveTo>
                  <a:pt x="4039362" y="28956"/>
                </a:moveTo>
                <a:lnTo>
                  <a:pt x="4010405" y="28956"/>
                </a:lnTo>
                <a:lnTo>
                  <a:pt x="4010405" y="57912"/>
                </a:lnTo>
                <a:lnTo>
                  <a:pt x="4039362" y="57912"/>
                </a:lnTo>
                <a:lnTo>
                  <a:pt x="4039362" y="28956"/>
                </a:lnTo>
                <a:close/>
              </a:path>
              <a:path w="4297680" h="86995">
                <a:moveTo>
                  <a:pt x="4097274" y="28956"/>
                </a:moveTo>
                <a:lnTo>
                  <a:pt x="4068318" y="28956"/>
                </a:lnTo>
                <a:lnTo>
                  <a:pt x="4068318" y="57912"/>
                </a:lnTo>
                <a:lnTo>
                  <a:pt x="4097274" y="57912"/>
                </a:lnTo>
                <a:lnTo>
                  <a:pt x="4097274" y="28956"/>
                </a:lnTo>
                <a:close/>
              </a:path>
              <a:path w="4297680" h="86995">
                <a:moveTo>
                  <a:pt x="4155185" y="28956"/>
                </a:moveTo>
                <a:lnTo>
                  <a:pt x="4126229" y="28956"/>
                </a:lnTo>
                <a:lnTo>
                  <a:pt x="4126229" y="57912"/>
                </a:lnTo>
                <a:lnTo>
                  <a:pt x="4155185" y="57912"/>
                </a:lnTo>
                <a:lnTo>
                  <a:pt x="4155185" y="28956"/>
                </a:lnTo>
                <a:close/>
              </a:path>
              <a:path w="4297680" h="86995">
                <a:moveTo>
                  <a:pt x="4210812" y="0"/>
                </a:moveTo>
                <a:lnTo>
                  <a:pt x="4210812" y="86867"/>
                </a:lnTo>
                <a:lnTo>
                  <a:pt x="4268724" y="57912"/>
                </a:lnTo>
                <a:lnTo>
                  <a:pt x="4213098" y="57912"/>
                </a:lnTo>
                <a:lnTo>
                  <a:pt x="4213098" y="28956"/>
                </a:lnTo>
                <a:lnTo>
                  <a:pt x="4268724" y="28956"/>
                </a:lnTo>
                <a:lnTo>
                  <a:pt x="4210812" y="0"/>
                </a:lnTo>
                <a:close/>
              </a:path>
              <a:path w="4297680" h="86995">
                <a:moveTo>
                  <a:pt x="4210812" y="28956"/>
                </a:moveTo>
                <a:lnTo>
                  <a:pt x="4184142" y="28956"/>
                </a:lnTo>
                <a:lnTo>
                  <a:pt x="4184142" y="57912"/>
                </a:lnTo>
                <a:lnTo>
                  <a:pt x="4210812" y="57912"/>
                </a:lnTo>
                <a:lnTo>
                  <a:pt x="4210812" y="28956"/>
                </a:lnTo>
                <a:close/>
              </a:path>
              <a:path w="4297680" h="86995">
                <a:moveTo>
                  <a:pt x="4268724" y="28956"/>
                </a:moveTo>
                <a:lnTo>
                  <a:pt x="4213098" y="28956"/>
                </a:lnTo>
                <a:lnTo>
                  <a:pt x="4213098" y="57912"/>
                </a:lnTo>
                <a:lnTo>
                  <a:pt x="4268724" y="57912"/>
                </a:lnTo>
                <a:lnTo>
                  <a:pt x="4297680" y="43433"/>
                </a:lnTo>
                <a:lnTo>
                  <a:pt x="4268724" y="28956"/>
                </a:lnTo>
                <a:close/>
              </a:path>
            </a:pathLst>
          </a:custGeom>
          <a:solidFill>
            <a:srgbClr val="FF0000"/>
          </a:solidFill>
        </p:spPr>
        <p:txBody>
          <a:bodyPr wrap="square" lIns="0" tIns="0" rIns="0" bIns="0" rtlCol="0"/>
          <a:lstStyle/>
          <a:p>
            <a:endParaRPr/>
          </a:p>
        </p:txBody>
      </p:sp>
      <p:sp>
        <p:nvSpPr>
          <p:cNvPr id="8" name="object 8"/>
          <p:cNvSpPr/>
          <p:nvPr/>
        </p:nvSpPr>
        <p:spPr>
          <a:xfrm>
            <a:off x="8848343" y="2919222"/>
            <a:ext cx="86995" cy="2651760"/>
          </a:xfrm>
          <a:custGeom>
            <a:avLst/>
            <a:gdLst/>
            <a:ahLst/>
            <a:cxnLst/>
            <a:rect l="l" t="t" r="r" b="b"/>
            <a:pathLst>
              <a:path w="86995" h="2651760">
                <a:moveTo>
                  <a:pt x="57911" y="72389"/>
                </a:moveTo>
                <a:lnTo>
                  <a:pt x="28955" y="72389"/>
                </a:lnTo>
                <a:lnTo>
                  <a:pt x="28955" y="101345"/>
                </a:lnTo>
                <a:lnTo>
                  <a:pt x="57911" y="101345"/>
                </a:lnTo>
                <a:lnTo>
                  <a:pt x="57911" y="72389"/>
                </a:lnTo>
                <a:close/>
              </a:path>
              <a:path w="86995" h="2651760">
                <a:moveTo>
                  <a:pt x="43433" y="0"/>
                </a:moveTo>
                <a:lnTo>
                  <a:pt x="0" y="86867"/>
                </a:lnTo>
                <a:lnTo>
                  <a:pt x="28955" y="86867"/>
                </a:lnTo>
                <a:lnTo>
                  <a:pt x="28955" y="72389"/>
                </a:lnTo>
                <a:lnTo>
                  <a:pt x="79628" y="72389"/>
                </a:lnTo>
                <a:lnTo>
                  <a:pt x="43433" y="0"/>
                </a:lnTo>
                <a:close/>
              </a:path>
              <a:path w="86995" h="2651760">
                <a:moveTo>
                  <a:pt x="79628" y="72389"/>
                </a:moveTo>
                <a:lnTo>
                  <a:pt x="57911" y="72389"/>
                </a:lnTo>
                <a:lnTo>
                  <a:pt x="57911" y="86867"/>
                </a:lnTo>
                <a:lnTo>
                  <a:pt x="86867" y="86867"/>
                </a:lnTo>
                <a:lnTo>
                  <a:pt x="79628" y="72389"/>
                </a:lnTo>
                <a:close/>
              </a:path>
              <a:path w="86995" h="2651760">
                <a:moveTo>
                  <a:pt x="57911" y="130301"/>
                </a:moveTo>
                <a:lnTo>
                  <a:pt x="28955" y="130301"/>
                </a:lnTo>
                <a:lnTo>
                  <a:pt x="28955" y="159257"/>
                </a:lnTo>
                <a:lnTo>
                  <a:pt x="57911" y="159257"/>
                </a:lnTo>
                <a:lnTo>
                  <a:pt x="57911" y="130301"/>
                </a:lnTo>
                <a:close/>
              </a:path>
              <a:path w="86995" h="2651760">
                <a:moveTo>
                  <a:pt x="57911" y="188213"/>
                </a:moveTo>
                <a:lnTo>
                  <a:pt x="28955" y="188213"/>
                </a:lnTo>
                <a:lnTo>
                  <a:pt x="28955" y="217169"/>
                </a:lnTo>
                <a:lnTo>
                  <a:pt x="57911" y="217169"/>
                </a:lnTo>
                <a:lnTo>
                  <a:pt x="57911" y="188213"/>
                </a:lnTo>
                <a:close/>
              </a:path>
              <a:path w="86995" h="2651760">
                <a:moveTo>
                  <a:pt x="57911" y="246125"/>
                </a:moveTo>
                <a:lnTo>
                  <a:pt x="28955" y="246125"/>
                </a:lnTo>
                <a:lnTo>
                  <a:pt x="28955" y="275081"/>
                </a:lnTo>
                <a:lnTo>
                  <a:pt x="57911" y="275081"/>
                </a:lnTo>
                <a:lnTo>
                  <a:pt x="57911" y="246125"/>
                </a:lnTo>
                <a:close/>
              </a:path>
              <a:path w="86995" h="2651760">
                <a:moveTo>
                  <a:pt x="57911" y="304038"/>
                </a:moveTo>
                <a:lnTo>
                  <a:pt x="28955" y="304038"/>
                </a:lnTo>
                <a:lnTo>
                  <a:pt x="28955" y="332993"/>
                </a:lnTo>
                <a:lnTo>
                  <a:pt x="57911" y="332993"/>
                </a:lnTo>
                <a:lnTo>
                  <a:pt x="57911" y="304038"/>
                </a:lnTo>
                <a:close/>
              </a:path>
              <a:path w="86995" h="2651760">
                <a:moveTo>
                  <a:pt x="57911" y="361950"/>
                </a:moveTo>
                <a:lnTo>
                  <a:pt x="28955" y="361950"/>
                </a:lnTo>
                <a:lnTo>
                  <a:pt x="28955" y="390905"/>
                </a:lnTo>
                <a:lnTo>
                  <a:pt x="57911" y="390905"/>
                </a:lnTo>
                <a:lnTo>
                  <a:pt x="57911" y="361950"/>
                </a:lnTo>
                <a:close/>
              </a:path>
              <a:path w="86995" h="2651760">
                <a:moveTo>
                  <a:pt x="57911" y="419862"/>
                </a:moveTo>
                <a:lnTo>
                  <a:pt x="28955" y="419862"/>
                </a:lnTo>
                <a:lnTo>
                  <a:pt x="28955" y="448817"/>
                </a:lnTo>
                <a:lnTo>
                  <a:pt x="57911" y="448817"/>
                </a:lnTo>
                <a:lnTo>
                  <a:pt x="57911" y="419862"/>
                </a:lnTo>
                <a:close/>
              </a:path>
              <a:path w="86995" h="2651760">
                <a:moveTo>
                  <a:pt x="57911" y="477774"/>
                </a:moveTo>
                <a:lnTo>
                  <a:pt x="28955" y="477774"/>
                </a:lnTo>
                <a:lnTo>
                  <a:pt x="28955" y="506729"/>
                </a:lnTo>
                <a:lnTo>
                  <a:pt x="57911" y="506729"/>
                </a:lnTo>
                <a:lnTo>
                  <a:pt x="57911" y="477774"/>
                </a:lnTo>
                <a:close/>
              </a:path>
              <a:path w="86995" h="2651760">
                <a:moveTo>
                  <a:pt x="57911" y="535686"/>
                </a:moveTo>
                <a:lnTo>
                  <a:pt x="28955" y="535686"/>
                </a:lnTo>
                <a:lnTo>
                  <a:pt x="28955" y="564641"/>
                </a:lnTo>
                <a:lnTo>
                  <a:pt x="57911" y="564641"/>
                </a:lnTo>
                <a:lnTo>
                  <a:pt x="57911" y="535686"/>
                </a:lnTo>
                <a:close/>
              </a:path>
              <a:path w="86995" h="2651760">
                <a:moveTo>
                  <a:pt x="57911" y="593598"/>
                </a:moveTo>
                <a:lnTo>
                  <a:pt x="28955" y="593598"/>
                </a:lnTo>
                <a:lnTo>
                  <a:pt x="28955" y="622553"/>
                </a:lnTo>
                <a:lnTo>
                  <a:pt x="57911" y="622553"/>
                </a:lnTo>
                <a:lnTo>
                  <a:pt x="57911" y="593598"/>
                </a:lnTo>
                <a:close/>
              </a:path>
              <a:path w="86995" h="2651760">
                <a:moveTo>
                  <a:pt x="57911" y="651510"/>
                </a:moveTo>
                <a:lnTo>
                  <a:pt x="28955" y="651510"/>
                </a:lnTo>
                <a:lnTo>
                  <a:pt x="28955" y="680465"/>
                </a:lnTo>
                <a:lnTo>
                  <a:pt x="57911" y="680465"/>
                </a:lnTo>
                <a:lnTo>
                  <a:pt x="57911" y="651510"/>
                </a:lnTo>
                <a:close/>
              </a:path>
              <a:path w="86995" h="2651760">
                <a:moveTo>
                  <a:pt x="57911" y="709421"/>
                </a:moveTo>
                <a:lnTo>
                  <a:pt x="28955" y="709421"/>
                </a:lnTo>
                <a:lnTo>
                  <a:pt x="28955" y="738377"/>
                </a:lnTo>
                <a:lnTo>
                  <a:pt x="57911" y="738377"/>
                </a:lnTo>
                <a:lnTo>
                  <a:pt x="57911" y="709421"/>
                </a:lnTo>
                <a:close/>
              </a:path>
              <a:path w="86995" h="2651760">
                <a:moveTo>
                  <a:pt x="57911" y="767333"/>
                </a:moveTo>
                <a:lnTo>
                  <a:pt x="28955" y="767333"/>
                </a:lnTo>
                <a:lnTo>
                  <a:pt x="28955" y="796289"/>
                </a:lnTo>
                <a:lnTo>
                  <a:pt x="57911" y="796289"/>
                </a:lnTo>
                <a:lnTo>
                  <a:pt x="57911" y="767333"/>
                </a:lnTo>
                <a:close/>
              </a:path>
              <a:path w="86995" h="2651760">
                <a:moveTo>
                  <a:pt x="57911" y="825245"/>
                </a:moveTo>
                <a:lnTo>
                  <a:pt x="28955" y="825245"/>
                </a:lnTo>
                <a:lnTo>
                  <a:pt x="28955" y="854201"/>
                </a:lnTo>
                <a:lnTo>
                  <a:pt x="57911" y="854201"/>
                </a:lnTo>
                <a:lnTo>
                  <a:pt x="57911" y="825245"/>
                </a:lnTo>
                <a:close/>
              </a:path>
              <a:path w="86995" h="2651760">
                <a:moveTo>
                  <a:pt x="57911" y="883157"/>
                </a:moveTo>
                <a:lnTo>
                  <a:pt x="28955" y="883157"/>
                </a:lnTo>
                <a:lnTo>
                  <a:pt x="28955" y="912113"/>
                </a:lnTo>
                <a:lnTo>
                  <a:pt x="57911" y="912113"/>
                </a:lnTo>
                <a:lnTo>
                  <a:pt x="57911" y="883157"/>
                </a:lnTo>
                <a:close/>
              </a:path>
              <a:path w="86995" h="2651760">
                <a:moveTo>
                  <a:pt x="57911" y="941069"/>
                </a:moveTo>
                <a:lnTo>
                  <a:pt x="28955" y="941069"/>
                </a:lnTo>
                <a:lnTo>
                  <a:pt x="28955" y="970026"/>
                </a:lnTo>
                <a:lnTo>
                  <a:pt x="57911" y="970026"/>
                </a:lnTo>
                <a:lnTo>
                  <a:pt x="57911" y="941069"/>
                </a:lnTo>
                <a:close/>
              </a:path>
              <a:path w="86995" h="2651760">
                <a:moveTo>
                  <a:pt x="57911" y="998982"/>
                </a:moveTo>
                <a:lnTo>
                  <a:pt x="28955" y="998982"/>
                </a:lnTo>
                <a:lnTo>
                  <a:pt x="28955" y="1027938"/>
                </a:lnTo>
                <a:lnTo>
                  <a:pt x="57911" y="1027938"/>
                </a:lnTo>
                <a:lnTo>
                  <a:pt x="57911" y="998982"/>
                </a:lnTo>
                <a:close/>
              </a:path>
              <a:path w="86995" h="2651760">
                <a:moveTo>
                  <a:pt x="57911" y="1056894"/>
                </a:moveTo>
                <a:lnTo>
                  <a:pt x="28955" y="1056894"/>
                </a:lnTo>
                <a:lnTo>
                  <a:pt x="28955" y="1085850"/>
                </a:lnTo>
                <a:lnTo>
                  <a:pt x="57911" y="1085850"/>
                </a:lnTo>
                <a:lnTo>
                  <a:pt x="57911" y="1056894"/>
                </a:lnTo>
                <a:close/>
              </a:path>
              <a:path w="86995" h="2651760">
                <a:moveTo>
                  <a:pt x="57911" y="1114805"/>
                </a:moveTo>
                <a:lnTo>
                  <a:pt x="28955" y="1114805"/>
                </a:lnTo>
                <a:lnTo>
                  <a:pt x="28955" y="1143761"/>
                </a:lnTo>
                <a:lnTo>
                  <a:pt x="57911" y="1143761"/>
                </a:lnTo>
                <a:lnTo>
                  <a:pt x="57911" y="1114805"/>
                </a:lnTo>
                <a:close/>
              </a:path>
              <a:path w="86995" h="2651760">
                <a:moveTo>
                  <a:pt x="57911" y="1172717"/>
                </a:moveTo>
                <a:lnTo>
                  <a:pt x="28955" y="1172717"/>
                </a:lnTo>
                <a:lnTo>
                  <a:pt x="28955" y="1201673"/>
                </a:lnTo>
                <a:lnTo>
                  <a:pt x="57911" y="1201673"/>
                </a:lnTo>
                <a:lnTo>
                  <a:pt x="57911" y="1172717"/>
                </a:lnTo>
                <a:close/>
              </a:path>
              <a:path w="86995" h="2651760">
                <a:moveTo>
                  <a:pt x="57911" y="1230629"/>
                </a:moveTo>
                <a:lnTo>
                  <a:pt x="28955" y="1230629"/>
                </a:lnTo>
                <a:lnTo>
                  <a:pt x="28955" y="1259585"/>
                </a:lnTo>
                <a:lnTo>
                  <a:pt x="57911" y="1259585"/>
                </a:lnTo>
                <a:lnTo>
                  <a:pt x="57911" y="1230629"/>
                </a:lnTo>
                <a:close/>
              </a:path>
              <a:path w="86995" h="2651760">
                <a:moveTo>
                  <a:pt x="57911" y="1288541"/>
                </a:moveTo>
                <a:lnTo>
                  <a:pt x="28955" y="1288541"/>
                </a:lnTo>
                <a:lnTo>
                  <a:pt x="28955" y="1317497"/>
                </a:lnTo>
                <a:lnTo>
                  <a:pt x="57911" y="1317497"/>
                </a:lnTo>
                <a:lnTo>
                  <a:pt x="57911" y="1288541"/>
                </a:lnTo>
                <a:close/>
              </a:path>
              <a:path w="86995" h="2651760">
                <a:moveTo>
                  <a:pt x="57911" y="1346453"/>
                </a:moveTo>
                <a:lnTo>
                  <a:pt x="28955" y="1346453"/>
                </a:lnTo>
                <a:lnTo>
                  <a:pt x="28955" y="1375409"/>
                </a:lnTo>
                <a:lnTo>
                  <a:pt x="57911" y="1375409"/>
                </a:lnTo>
                <a:lnTo>
                  <a:pt x="57911" y="1346453"/>
                </a:lnTo>
                <a:close/>
              </a:path>
              <a:path w="86995" h="2651760">
                <a:moveTo>
                  <a:pt x="57911" y="1404365"/>
                </a:moveTo>
                <a:lnTo>
                  <a:pt x="28955" y="1404365"/>
                </a:lnTo>
                <a:lnTo>
                  <a:pt x="28955" y="1433321"/>
                </a:lnTo>
                <a:lnTo>
                  <a:pt x="57911" y="1433321"/>
                </a:lnTo>
                <a:lnTo>
                  <a:pt x="57911" y="1404365"/>
                </a:lnTo>
                <a:close/>
              </a:path>
              <a:path w="86995" h="2651760">
                <a:moveTo>
                  <a:pt x="57911" y="1462277"/>
                </a:moveTo>
                <a:lnTo>
                  <a:pt x="28955" y="1462277"/>
                </a:lnTo>
                <a:lnTo>
                  <a:pt x="28955" y="1491233"/>
                </a:lnTo>
                <a:lnTo>
                  <a:pt x="57911" y="1491233"/>
                </a:lnTo>
                <a:lnTo>
                  <a:pt x="57911" y="1462277"/>
                </a:lnTo>
                <a:close/>
              </a:path>
              <a:path w="86995" h="2651760">
                <a:moveTo>
                  <a:pt x="57911" y="1520189"/>
                </a:moveTo>
                <a:lnTo>
                  <a:pt x="28955" y="1520189"/>
                </a:lnTo>
                <a:lnTo>
                  <a:pt x="28955" y="1549145"/>
                </a:lnTo>
                <a:lnTo>
                  <a:pt x="57911" y="1549145"/>
                </a:lnTo>
                <a:lnTo>
                  <a:pt x="57911" y="1520189"/>
                </a:lnTo>
                <a:close/>
              </a:path>
              <a:path w="86995" h="2651760">
                <a:moveTo>
                  <a:pt x="57911" y="1578102"/>
                </a:moveTo>
                <a:lnTo>
                  <a:pt x="28955" y="1578102"/>
                </a:lnTo>
                <a:lnTo>
                  <a:pt x="28955" y="1607058"/>
                </a:lnTo>
                <a:lnTo>
                  <a:pt x="57911" y="1607058"/>
                </a:lnTo>
                <a:lnTo>
                  <a:pt x="57911" y="1578102"/>
                </a:lnTo>
                <a:close/>
              </a:path>
              <a:path w="86995" h="2651760">
                <a:moveTo>
                  <a:pt x="57911" y="1636014"/>
                </a:moveTo>
                <a:lnTo>
                  <a:pt x="28955" y="1636014"/>
                </a:lnTo>
                <a:lnTo>
                  <a:pt x="28955" y="1664970"/>
                </a:lnTo>
                <a:lnTo>
                  <a:pt x="57911" y="1664970"/>
                </a:lnTo>
                <a:lnTo>
                  <a:pt x="57911" y="1636014"/>
                </a:lnTo>
                <a:close/>
              </a:path>
              <a:path w="86995" h="2651760">
                <a:moveTo>
                  <a:pt x="57911" y="1693926"/>
                </a:moveTo>
                <a:lnTo>
                  <a:pt x="28955" y="1693926"/>
                </a:lnTo>
                <a:lnTo>
                  <a:pt x="28955" y="1722882"/>
                </a:lnTo>
                <a:lnTo>
                  <a:pt x="57911" y="1722882"/>
                </a:lnTo>
                <a:lnTo>
                  <a:pt x="57911" y="1693926"/>
                </a:lnTo>
                <a:close/>
              </a:path>
              <a:path w="86995" h="2651760">
                <a:moveTo>
                  <a:pt x="57911" y="1751838"/>
                </a:moveTo>
                <a:lnTo>
                  <a:pt x="28955" y="1751838"/>
                </a:lnTo>
                <a:lnTo>
                  <a:pt x="28955" y="1780794"/>
                </a:lnTo>
                <a:lnTo>
                  <a:pt x="57911" y="1780794"/>
                </a:lnTo>
                <a:lnTo>
                  <a:pt x="57911" y="1751838"/>
                </a:lnTo>
                <a:close/>
              </a:path>
              <a:path w="86995" h="2651760">
                <a:moveTo>
                  <a:pt x="57911" y="1809750"/>
                </a:moveTo>
                <a:lnTo>
                  <a:pt x="28955" y="1809750"/>
                </a:lnTo>
                <a:lnTo>
                  <a:pt x="28955" y="1838705"/>
                </a:lnTo>
                <a:lnTo>
                  <a:pt x="57911" y="1838705"/>
                </a:lnTo>
                <a:lnTo>
                  <a:pt x="57911" y="1809750"/>
                </a:lnTo>
                <a:close/>
              </a:path>
              <a:path w="86995" h="2651760">
                <a:moveTo>
                  <a:pt x="57911" y="1867661"/>
                </a:moveTo>
                <a:lnTo>
                  <a:pt x="28955" y="1867661"/>
                </a:lnTo>
                <a:lnTo>
                  <a:pt x="28955" y="1896617"/>
                </a:lnTo>
                <a:lnTo>
                  <a:pt x="57911" y="1896617"/>
                </a:lnTo>
                <a:lnTo>
                  <a:pt x="57911" y="1867661"/>
                </a:lnTo>
                <a:close/>
              </a:path>
              <a:path w="86995" h="2651760">
                <a:moveTo>
                  <a:pt x="57911" y="1925573"/>
                </a:moveTo>
                <a:lnTo>
                  <a:pt x="28955" y="1925573"/>
                </a:lnTo>
                <a:lnTo>
                  <a:pt x="28955" y="1954529"/>
                </a:lnTo>
                <a:lnTo>
                  <a:pt x="57911" y="1954529"/>
                </a:lnTo>
                <a:lnTo>
                  <a:pt x="57911" y="1925573"/>
                </a:lnTo>
                <a:close/>
              </a:path>
              <a:path w="86995" h="2651760">
                <a:moveTo>
                  <a:pt x="57911" y="1983485"/>
                </a:moveTo>
                <a:lnTo>
                  <a:pt x="28955" y="1983485"/>
                </a:lnTo>
                <a:lnTo>
                  <a:pt x="28955" y="2012441"/>
                </a:lnTo>
                <a:lnTo>
                  <a:pt x="57911" y="2012441"/>
                </a:lnTo>
                <a:lnTo>
                  <a:pt x="57911" y="1983485"/>
                </a:lnTo>
                <a:close/>
              </a:path>
              <a:path w="86995" h="2651760">
                <a:moveTo>
                  <a:pt x="57911" y="2041397"/>
                </a:moveTo>
                <a:lnTo>
                  <a:pt x="28955" y="2041397"/>
                </a:lnTo>
                <a:lnTo>
                  <a:pt x="28955" y="2070353"/>
                </a:lnTo>
                <a:lnTo>
                  <a:pt x="57911" y="2070353"/>
                </a:lnTo>
                <a:lnTo>
                  <a:pt x="57911" y="2041397"/>
                </a:lnTo>
                <a:close/>
              </a:path>
              <a:path w="86995" h="2651760">
                <a:moveTo>
                  <a:pt x="57911" y="2099310"/>
                </a:moveTo>
                <a:lnTo>
                  <a:pt x="28955" y="2099310"/>
                </a:lnTo>
                <a:lnTo>
                  <a:pt x="28955" y="2128266"/>
                </a:lnTo>
                <a:lnTo>
                  <a:pt x="57911" y="2128266"/>
                </a:lnTo>
                <a:lnTo>
                  <a:pt x="57911" y="2099310"/>
                </a:lnTo>
                <a:close/>
              </a:path>
              <a:path w="86995" h="2651760">
                <a:moveTo>
                  <a:pt x="57911" y="2157222"/>
                </a:moveTo>
                <a:lnTo>
                  <a:pt x="28955" y="2157222"/>
                </a:lnTo>
                <a:lnTo>
                  <a:pt x="28955" y="2186178"/>
                </a:lnTo>
                <a:lnTo>
                  <a:pt x="57911" y="2186178"/>
                </a:lnTo>
                <a:lnTo>
                  <a:pt x="57911" y="2157222"/>
                </a:lnTo>
                <a:close/>
              </a:path>
              <a:path w="86995" h="2651760">
                <a:moveTo>
                  <a:pt x="57911" y="2215134"/>
                </a:moveTo>
                <a:lnTo>
                  <a:pt x="28955" y="2215134"/>
                </a:lnTo>
                <a:lnTo>
                  <a:pt x="28955" y="2244090"/>
                </a:lnTo>
                <a:lnTo>
                  <a:pt x="57911" y="2244090"/>
                </a:lnTo>
                <a:lnTo>
                  <a:pt x="57911" y="2215134"/>
                </a:lnTo>
                <a:close/>
              </a:path>
              <a:path w="86995" h="2651760">
                <a:moveTo>
                  <a:pt x="57911" y="2273046"/>
                </a:moveTo>
                <a:lnTo>
                  <a:pt x="28955" y="2273046"/>
                </a:lnTo>
                <a:lnTo>
                  <a:pt x="28955" y="2302002"/>
                </a:lnTo>
                <a:lnTo>
                  <a:pt x="57911" y="2302002"/>
                </a:lnTo>
                <a:lnTo>
                  <a:pt x="57911" y="2273046"/>
                </a:lnTo>
                <a:close/>
              </a:path>
              <a:path w="86995" h="2651760">
                <a:moveTo>
                  <a:pt x="57911" y="2330958"/>
                </a:moveTo>
                <a:lnTo>
                  <a:pt x="28955" y="2330958"/>
                </a:lnTo>
                <a:lnTo>
                  <a:pt x="28955" y="2359914"/>
                </a:lnTo>
                <a:lnTo>
                  <a:pt x="57911" y="2359914"/>
                </a:lnTo>
                <a:lnTo>
                  <a:pt x="57911" y="2330958"/>
                </a:lnTo>
                <a:close/>
              </a:path>
              <a:path w="86995" h="2651760">
                <a:moveTo>
                  <a:pt x="57911" y="2388869"/>
                </a:moveTo>
                <a:lnTo>
                  <a:pt x="28955" y="2388869"/>
                </a:lnTo>
                <a:lnTo>
                  <a:pt x="28955" y="2417826"/>
                </a:lnTo>
                <a:lnTo>
                  <a:pt x="57911" y="2417826"/>
                </a:lnTo>
                <a:lnTo>
                  <a:pt x="57911" y="2388869"/>
                </a:lnTo>
                <a:close/>
              </a:path>
              <a:path w="86995" h="2651760">
                <a:moveTo>
                  <a:pt x="57911" y="2446781"/>
                </a:moveTo>
                <a:lnTo>
                  <a:pt x="28955" y="2446781"/>
                </a:lnTo>
                <a:lnTo>
                  <a:pt x="28955" y="2475738"/>
                </a:lnTo>
                <a:lnTo>
                  <a:pt x="57911" y="2475738"/>
                </a:lnTo>
                <a:lnTo>
                  <a:pt x="57911" y="2446781"/>
                </a:lnTo>
                <a:close/>
              </a:path>
              <a:path w="86995" h="2651760">
                <a:moveTo>
                  <a:pt x="57911" y="2504693"/>
                </a:moveTo>
                <a:lnTo>
                  <a:pt x="28955" y="2504693"/>
                </a:lnTo>
                <a:lnTo>
                  <a:pt x="28955" y="2533650"/>
                </a:lnTo>
                <a:lnTo>
                  <a:pt x="57911" y="2533650"/>
                </a:lnTo>
                <a:lnTo>
                  <a:pt x="57911" y="2504693"/>
                </a:lnTo>
                <a:close/>
              </a:path>
              <a:path w="86995" h="2651760">
                <a:moveTo>
                  <a:pt x="28955" y="2564891"/>
                </a:moveTo>
                <a:lnTo>
                  <a:pt x="0" y="2564891"/>
                </a:lnTo>
                <a:lnTo>
                  <a:pt x="43433" y="2651760"/>
                </a:lnTo>
                <a:lnTo>
                  <a:pt x="79628" y="2579369"/>
                </a:lnTo>
                <a:lnTo>
                  <a:pt x="28955" y="2579369"/>
                </a:lnTo>
                <a:lnTo>
                  <a:pt x="28955" y="2564891"/>
                </a:lnTo>
                <a:close/>
              </a:path>
              <a:path w="86995" h="2651760">
                <a:moveTo>
                  <a:pt x="57911" y="2562605"/>
                </a:moveTo>
                <a:lnTo>
                  <a:pt x="28955" y="2562605"/>
                </a:lnTo>
                <a:lnTo>
                  <a:pt x="28955" y="2579369"/>
                </a:lnTo>
                <a:lnTo>
                  <a:pt x="57911" y="2579369"/>
                </a:lnTo>
                <a:lnTo>
                  <a:pt x="57911" y="2562605"/>
                </a:lnTo>
                <a:close/>
              </a:path>
              <a:path w="86995" h="2651760">
                <a:moveTo>
                  <a:pt x="86867" y="2564891"/>
                </a:moveTo>
                <a:lnTo>
                  <a:pt x="57911" y="2564891"/>
                </a:lnTo>
                <a:lnTo>
                  <a:pt x="57911" y="2579369"/>
                </a:lnTo>
                <a:lnTo>
                  <a:pt x="79628" y="2579369"/>
                </a:lnTo>
                <a:lnTo>
                  <a:pt x="86867" y="2564891"/>
                </a:lnTo>
                <a:close/>
              </a:path>
            </a:pathLst>
          </a:custGeom>
          <a:solidFill>
            <a:srgbClr val="FF0000"/>
          </a:solidFill>
        </p:spPr>
        <p:txBody>
          <a:bodyPr wrap="square" lIns="0" tIns="0" rIns="0" bIns="0" rtlCol="0"/>
          <a:lstStyle/>
          <a:p>
            <a:endParaRPr/>
          </a:p>
        </p:txBody>
      </p:sp>
      <p:sp>
        <p:nvSpPr>
          <p:cNvPr id="9" name="object 9"/>
          <p:cNvSpPr/>
          <p:nvPr/>
        </p:nvSpPr>
        <p:spPr>
          <a:xfrm>
            <a:off x="8164068" y="3172967"/>
            <a:ext cx="961644" cy="78943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0108692" y="4026408"/>
            <a:ext cx="705611" cy="789432"/>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335076" y="930020"/>
            <a:ext cx="11548745" cy="2701381"/>
          </a:xfrm>
          <a:prstGeom prst="rect">
            <a:avLst/>
          </a:prstGeom>
        </p:spPr>
        <p:txBody>
          <a:bodyPr vert="horz" wrap="square" lIns="0" tIns="13335" rIns="0" bIns="0" rtlCol="0">
            <a:spAutoFit/>
          </a:bodyPr>
          <a:lstStyle/>
          <a:p>
            <a:pPr marL="469900" marR="5080" indent="-457200">
              <a:lnSpc>
                <a:spcPct val="100000"/>
              </a:lnSpc>
              <a:spcBef>
                <a:spcPts val="105"/>
              </a:spcBef>
              <a:buFont typeface="Wingdings"/>
              <a:buChar char=""/>
              <a:tabLst>
                <a:tab pos="469900" algn="l"/>
              </a:tabLst>
            </a:pPr>
            <a:r>
              <a:rPr sz="3200" spc="250" dirty="0">
                <a:latin typeface="Times New Roman"/>
                <a:cs typeface="Times New Roman"/>
              </a:rPr>
              <a:t>Normal</a:t>
            </a:r>
            <a:r>
              <a:rPr sz="3200" spc="90" dirty="0">
                <a:latin typeface="Times New Roman"/>
                <a:cs typeface="Times New Roman"/>
              </a:rPr>
              <a:t> </a:t>
            </a:r>
            <a:r>
              <a:rPr sz="3200" spc="225" dirty="0">
                <a:latin typeface="Times New Roman"/>
                <a:cs typeface="Times New Roman"/>
              </a:rPr>
              <a:t>chest</a:t>
            </a:r>
            <a:r>
              <a:rPr sz="3200" spc="75" dirty="0">
                <a:latin typeface="Times New Roman"/>
                <a:cs typeface="Times New Roman"/>
              </a:rPr>
              <a:t> </a:t>
            </a:r>
            <a:r>
              <a:rPr sz="3200" spc="175" dirty="0">
                <a:latin typeface="Times New Roman"/>
                <a:cs typeface="Times New Roman"/>
              </a:rPr>
              <a:t>is</a:t>
            </a:r>
            <a:r>
              <a:rPr sz="3200" spc="105" dirty="0">
                <a:latin typeface="Times New Roman"/>
                <a:cs typeface="Times New Roman"/>
              </a:rPr>
              <a:t> </a:t>
            </a:r>
            <a:r>
              <a:rPr sz="3200" spc="229" dirty="0">
                <a:latin typeface="Times New Roman"/>
                <a:cs typeface="Times New Roman"/>
              </a:rPr>
              <a:t>symmetrical</a:t>
            </a:r>
            <a:r>
              <a:rPr sz="3200" spc="95" dirty="0">
                <a:latin typeface="Times New Roman"/>
                <a:cs typeface="Times New Roman"/>
              </a:rPr>
              <a:t> </a:t>
            </a:r>
            <a:r>
              <a:rPr sz="3200" spc="315" dirty="0">
                <a:latin typeface="Times New Roman"/>
                <a:cs typeface="Times New Roman"/>
              </a:rPr>
              <a:t>and</a:t>
            </a:r>
            <a:r>
              <a:rPr sz="3200" spc="65" dirty="0">
                <a:latin typeface="Times New Roman"/>
                <a:cs typeface="Times New Roman"/>
              </a:rPr>
              <a:t> </a:t>
            </a:r>
            <a:r>
              <a:rPr sz="3200" spc="170" dirty="0">
                <a:latin typeface="Times New Roman"/>
                <a:cs typeface="Times New Roman"/>
              </a:rPr>
              <a:t>elliptical</a:t>
            </a:r>
            <a:r>
              <a:rPr sz="3200" spc="95" dirty="0">
                <a:latin typeface="Times New Roman"/>
                <a:cs typeface="Times New Roman"/>
              </a:rPr>
              <a:t> </a:t>
            </a:r>
            <a:r>
              <a:rPr sz="3200" spc="235" dirty="0">
                <a:latin typeface="Times New Roman"/>
                <a:cs typeface="Times New Roman"/>
              </a:rPr>
              <a:t>in</a:t>
            </a:r>
            <a:r>
              <a:rPr sz="3200" spc="95" dirty="0">
                <a:latin typeface="Times New Roman"/>
                <a:cs typeface="Times New Roman"/>
              </a:rPr>
              <a:t> </a:t>
            </a:r>
            <a:r>
              <a:rPr sz="3200" spc="170" dirty="0">
                <a:latin typeface="Times New Roman"/>
                <a:cs typeface="Times New Roman"/>
              </a:rPr>
              <a:t>cross</a:t>
            </a:r>
            <a:r>
              <a:rPr sz="3200" spc="80" dirty="0">
                <a:latin typeface="Times New Roman"/>
                <a:cs typeface="Times New Roman"/>
              </a:rPr>
              <a:t> </a:t>
            </a:r>
            <a:r>
              <a:rPr sz="3200" spc="170" dirty="0">
                <a:latin typeface="Times New Roman"/>
                <a:cs typeface="Times New Roman"/>
              </a:rPr>
              <a:t>section.  </a:t>
            </a:r>
            <a:r>
              <a:rPr sz="3200" spc="240" dirty="0">
                <a:latin typeface="Times New Roman"/>
                <a:cs typeface="Times New Roman"/>
              </a:rPr>
              <a:t>The </a:t>
            </a:r>
            <a:r>
              <a:rPr sz="3200" spc="254" dirty="0">
                <a:latin typeface="Times New Roman"/>
                <a:cs typeface="Times New Roman"/>
              </a:rPr>
              <a:t>normal </a:t>
            </a:r>
            <a:r>
              <a:rPr sz="3200" spc="215" dirty="0">
                <a:latin typeface="Times New Roman"/>
                <a:cs typeface="Times New Roman"/>
              </a:rPr>
              <a:t>antero-posterior </a:t>
            </a:r>
            <a:r>
              <a:rPr sz="3200" spc="175" dirty="0">
                <a:latin typeface="Times New Roman"/>
                <a:cs typeface="Times New Roman"/>
              </a:rPr>
              <a:t>to </a:t>
            </a:r>
            <a:r>
              <a:rPr sz="3200" spc="270" dirty="0">
                <a:latin typeface="Times New Roman"/>
                <a:cs typeface="Times New Roman"/>
              </a:rPr>
              <a:t>transverse </a:t>
            </a:r>
            <a:r>
              <a:rPr sz="3200" spc="260" dirty="0">
                <a:latin typeface="Times New Roman"/>
                <a:cs typeface="Times New Roman"/>
              </a:rPr>
              <a:t>diameter </a:t>
            </a:r>
            <a:r>
              <a:rPr sz="3200" spc="235" dirty="0">
                <a:latin typeface="Times New Roman"/>
                <a:cs typeface="Times New Roman"/>
              </a:rPr>
              <a:t>ratio  </a:t>
            </a:r>
            <a:r>
              <a:rPr sz="3200" spc="165" dirty="0">
                <a:latin typeface="Times New Roman"/>
                <a:cs typeface="Times New Roman"/>
              </a:rPr>
              <a:t>(Hutchinson’s index) </a:t>
            </a:r>
            <a:r>
              <a:rPr sz="3200" spc="175" dirty="0">
                <a:latin typeface="Times New Roman"/>
                <a:cs typeface="Times New Roman"/>
              </a:rPr>
              <a:t>is </a:t>
            </a:r>
            <a:r>
              <a:rPr sz="3200" spc="180" dirty="0">
                <a:latin typeface="Times New Roman"/>
                <a:cs typeface="Times New Roman"/>
              </a:rPr>
              <a:t>5 </a:t>
            </a:r>
            <a:r>
              <a:rPr sz="3200" dirty="0">
                <a:latin typeface="Times New Roman"/>
                <a:cs typeface="Times New Roman"/>
              </a:rPr>
              <a:t>:</a:t>
            </a:r>
            <a:r>
              <a:rPr sz="3200" spc="-280" dirty="0">
                <a:latin typeface="Times New Roman"/>
                <a:cs typeface="Times New Roman"/>
              </a:rPr>
              <a:t> </a:t>
            </a:r>
            <a:r>
              <a:rPr sz="3200" spc="130" dirty="0">
                <a:latin typeface="Times New Roman"/>
                <a:cs typeface="Times New Roman"/>
              </a:rPr>
              <a:t>7.</a:t>
            </a:r>
            <a:endParaRPr sz="3200" dirty="0">
              <a:latin typeface="Times New Roman"/>
              <a:cs typeface="Times New Roman"/>
            </a:endParaRPr>
          </a:p>
          <a:p>
            <a:pPr marR="2988945" algn="r">
              <a:lnSpc>
                <a:spcPts val="2630"/>
              </a:lnSpc>
            </a:pPr>
            <a:r>
              <a:rPr sz="2800" spc="145" dirty="0" smtClean="0">
                <a:latin typeface="Times New Roman"/>
                <a:cs typeface="Times New Roman"/>
              </a:rPr>
              <a:t>AP</a:t>
            </a:r>
            <a:endParaRPr sz="2800" dirty="0">
              <a:latin typeface="Times New Roman"/>
              <a:cs typeface="Times New Roman"/>
            </a:endParaRPr>
          </a:p>
          <a:p>
            <a:pPr>
              <a:lnSpc>
                <a:spcPct val="100000"/>
              </a:lnSpc>
              <a:spcBef>
                <a:spcPts val="20"/>
              </a:spcBef>
            </a:pPr>
            <a:endParaRPr sz="2900" dirty="0">
              <a:latin typeface="Times New Roman"/>
              <a:cs typeface="Times New Roman"/>
            </a:endParaRPr>
          </a:p>
          <a:p>
            <a:pPr marR="1301115" algn="r">
              <a:lnSpc>
                <a:spcPct val="100000"/>
              </a:lnSpc>
            </a:pPr>
            <a:r>
              <a:rPr sz="2800" spc="155" dirty="0">
                <a:latin typeface="Times New Roman"/>
                <a:cs typeface="Times New Roman"/>
              </a:rPr>
              <a:t>T</a:t>
            </a:r>
            <a:endParaRPr sz="2800" dirty="0">
              <a:latin typeface="Times New Roman"/>
              <a:cs typeface="Times New Roman"/>
            </a:endParaRPr>
          </a:p>
        </p:txBody>
      </p:sp>
      <p:sp>
        <p:nvSpPr>
          <p:cNvPr id="12" name="object 12"/>
          <p:cNvSpPr/>
          <p:nvPr/>
        </p:nvSpPr>
        <p:spPr>
          <a:xfrm>
            <a:off x="9477756" y="6181342"/>
            <a:ext cx="2206752" cy="676656"/>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9693909" y="6286296"/>
            <a:ext cx="1760220" cy="452120"/>
          </a:xfrm>
          <a:prstGeom prst="rect">
            <a:avLst/>
          </a:prstGeom>
        </p:spPr>
        <p:txBody>
          <a:bodyPr vert="horz" wrap="square" lIns="0" tIns="12065" rIns="0" bIns="0" rtlCol="0">
            <a:spAutoFit/>
          </a:bodyPr>
          <a:lstStyle/>
          <a:p>
            <a:pPr marL="12700">
              <a:lnSpc>
                <a:spcPct val="100000"/>
              </a:lnSpc>
              <a:spcBef>
                <a:spcPts val="95"/>
              </a:spcBef>
            </a:pPr>
            <a:r>
              <a:rPr sz="2800" spc="110" dirty="0">
                <a:latin typeface="Times New Roman"/>
                <a:cs typeface="Times New Roman"/>
              </a:rPr>
              <a:t>AP:T </a:t>
            </a:r>
            <a:r>
              <a:rPr sz="2800" spc="114" dirty="0">
                <a:latin typeface="Times New Roman"/>
                <a:cs typeface="Times New Roman"/>
              </a:rPr>
              <a:t>=</a:t>
            </a:r>
            <a:r>
              <a:rPr sz="2800" spc="-45" dirty="0">
                <a:latin typeface="Times New Roman"/>
                <a:cs typeface="Times New Roman"/>
              </a:rPr>
              <a:t> </a:t>
            </a:r>
            <a:r>
              <a:rPr sz="2800" spc="95" dirty="0">
                <a:latin typeface="Times New Roman"/>
                <a:cs typeface="Times New Roman"/>
              </a:rPr>
              <a:t>5:7</a:t>
            </a:r>
            <a:endParaRPr sz="2800">
              <a:latin typeface="Times New Roman"/>
              <a:cs typeface="Times New Roman"/>
            </a:endParaRPr>
          </a:p>
        </p:txBody>
      </p:sp>
    </p:spTree>
    <p:extLst>
      <p:ext uri="{BB962C8B-B14F-4D97-AF65-F5344CB8AC3E}">
        <p14:creationId xmlns:p14="http://schemas.microsoft.com/office/powerpoint/2010/main" val="41303520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31523" y="6259067"/>
            <a:ext cx="398145" cy="399415"/>
          </a:xfrm>
          <a:custGeom>
            <a:avLst/>
            <a:gdLst/>
            <a:ahLst/>
            <a:cxnLst/>
            <a:rect l="l" t="t" r="r" b="b"/>
            <a:pathLst>
              <a:path w="398145" h="399415">
                <a:moveTo>
                  <a:pt x="0" y="199643"/>
                </a:moveTo>
                <a:lnTo>
                  <a:pt x="5251" y="153867"/>
                </a:lnTo>
                <a:lnTo>
                  <a:pt x="20211" y="111845"/>
                </a:lnTo>
                <a:lnTo>
                  <a:pt x="43687" y="74776"/>
                </a:lnTo>
                <a:lnTo>
                  <a:pt x="74484" y="43859"/>
                </a:lnTo>
                <a:lnTo>
                  <a:pt x="111411" y="20291"/>
                </a:lnTo>
                <a:lnTo>
                  <a:pt x="153275" y="5272"/>
                </a:lnTo>
                <a:lnTo>
                  <a:pt x="198881" y="0"/>
                </a:lnTo>
                <a:lnTo>
                  <a:pt x="244488" y="5272"/>
                </a:lnTo>
                <a:lnTo>
                  <a:pt x="286352" y="20291"/>
                </a:lnTo>
                <a:lnTo>
                  <a:pt x="323279" y="43859"/>
                </a:lnTo>
                <a:lnTo>
                  <a:pt x="354076" y="74776"/>
                </a:lnTo>
                <a:lnTo>
                  <a:pt x="377552" y="111845"/>
                </a:lnTo>
                <a:lnTo>
                  <a:pt x="392512" y="153867"/>
                </a:lnTo>
                <a:lnTo>
                  <a:pt x="397764" y="199643"/>
                </a:lnTo>
                <a:lnTo>
                  <a:pt x="392512" y="245420"/>
                </a:lnTo>
                <a:lnTo>
                  <a:pt x="377552" y="287442"/>
                </a:lnTo>
                <a:lnTo>
                  <a:pt x="354076" y="324511"/>
                </a:lnTo>
                <a:lnTo>
                  <a:pt x="323279" y="355428"/>
                </a:lnTo>
                <a:lnTo>
                  <a:pt x="286352" y="378996"/>
                </a:lnTo>
                <a:lnTo>
                  <a:pt x="244488" y="394015"/>
                </a:lnTo>
                <a:lnTo>
                  <a:pt x="198881" y="399287"/>
                </a:lnTo>
                <a:lnTo>
                  <a:pt x="153275" y="394015"/>
                </a:lnTo>
                <a:lnTo>
                  <a:pt x="111411" y="378996"/>
                </a:lnTo>
                <a:lnTo>
                  <a:pt x="74484" y="355428"/>
                </a:lnTo>
                <a:lnTo>
                  <a:pt x="43687" y="324511"/>
                </a:lnTo>
                <a:lnTo>
                  <a:pt x="20211" y="287442"/>
                </a:lnTo>
                <a:lnTo>
                  <a:pt x="5251" y="245420"/>
                </a:lnTo>
                <a:lnTo>
                  <a:pt x="0" y="199643"/>
                </a:lnTo>
                <a:close/>
              </a:path>
            </a:pathLst>
          </a:custGeom>
          <a:ln w="12192">
            <a:solidFill>
              <a:srgbClr val="FFFFFF"/>
            </a:solidFill>
          </a:ln>
        </p:spPr>
        <p:txBody>
          <a:bodyPr wrap="square" lIns="0" tIns="0" rIns="0" bIns="0" rtlCol="0"/>
          <a:lstStyle/>
          <a:p>
            <a:endParaRPr/>
          </a:p>
        </p:txBody>
      </p:sp>
      <p:sp>
        <p:nvSpPr>
          <p:cNvPr id="4" name="object 4"/>
          <p:cNvSpPr txBox="1"/>
          <p:nvPr/>
        </p:nvSpPr>
        <p:spPr>
          <a:xfrm>
            <a:off x="177027" y="1004085"/>
            <a:ext cx="6507109" cy="3028393"/>
          </a:xfrm>
          <a:prstGeom prst="rect">
            <a:avLst/>
          </a:prstGeom>
        </p:spPr>
        <p:txBody>
          <a:bodyPr vert="horz" wrap="square" lIns="0" tIns="12065" rIns="0" bIns="0" rtlCol="0">
            <a:spAutoFit/>
          </a:bodyPr>
          <a:lstStyle/>
          <a:p>
            <a:pPr marL="12700">
              <a:lnSpc>
                <a:spcPct val="100000"/>
              </a:lnSpc>
              <a:spcBef>
                <a:spcPts val="95"/>
              </a:spcBef>
            </a:pPr>
            <a:r>
              <a:rPr sz="2800" b="1" spc="100" dirty="0">
                <a:latin typeface="Times New Roman"/>
                <a:cs typeface="Times New Roman"/>
              </a:rPr>
              <a:t>Look </a:t>
            </a:r>
            <a:r>
              <a:rPr sz="2800" b="1" spc="105" dirty="0">
                <a:latin typeface="Times New Roman"/>
                <a:cs typeface="Times New Roman"/>
              </a:rPr>
              <a:t>for </a:t>
            </a:r>
            <a:r>
              <a:rPr sz="2800" b="1" spc="250" dirty="0">
                <a:latin typeface="Times New Roman"/>
                <a:cs typeface="Times New Roman"/>
              </a:rPr>
              <a:t>the</a:t>
            </a:r>
            <a:r>
              <a:rPr sz="2800" b="1" spc="10" dirty="0">
                <a:latin typeface="Times New Roman"/>
                <a:cs typeface="Times New Roman"/>
              </a:rPr>
              <a:t> </a:t>
            </a:r>
            <a:r>
              <a:rPr sz="2800" b="1" spc="85" dirty="0">
                <a:latin typeface="Times New Roman"/>
                <a:cs typeface="Times New Roman"/>
              </a:rPr>
              <a:t>following:</a:t>
            </a:r>
            <a:endParaRPr sz="2800" b="1" dirty="0">
              <a:latin typeface="Times New Roman"/>
              <a:cs typeface="Times New Roman"/>
            </a:endParaRPr>
          </a:p>
          <a:p>
            <a:pPr marL="407034" indent="-394335">
              <a:lnSpc>
                <a:spcPct val="100000"/>
              </a:lnSpc>
              <a:buAutoNum type="arabicPeriod"/>
              <a:tabLst>
                <a:tab pos="407670" algn="l"/>
              </a:tabLst>
            </a:pPr>
            <a:r>
              <a:rPr sz="2800" spc="140" dirty="0">
                <a:latin typeface="Times New Roman"/>
                <a:cs typeface="Times New Roman"/>
              </a:rPr>
              <a:t>Drooping </a:t>
            </a:r>
            <a:r>
              <a:rPr sz="2800" spc="-5" dirty="0">
                <a:latin typeface="Times New Roman"/>
                <a:cs typeface="Times New Roman"/>
              </a:rPr>
              <a:t>of </a:t>
            </a:r>
            <a:r>
              <a:rPr sz="2800" spc="250" dirty="0">
                <a:latin typeface="Times New Roman"/>
                <a:cs typeface="Times New Roman"/>
              </a:rPr>
              <a:t>the</a:t>
            </a:r>
            <a:r>
              <a:rPr sz="2800" spc="105" dirty="0">
                <a:latin typeface="Times New Roman"/>
                <a:cs typeface="Times New Roman"/>
              </a:rPr>
              <a:t> </a:t>
            </a:r>
            <a:r>
              <a:rPr sz="2800" spc="195" dirty="0">
                <a:latin typeface="Times New Roman"/>
                <a:cs typeface="Times New Roman"/>
              </a:rPr>
              <a:t>shoulder</a:t>
            </a:r>
            <a:endParaRPr sz="2800" dirty="0">
              <a:latin typeface="Times New Roman"/>
              <a:cs typeface="Times New Roman"/>
            </a:endParaRPr>
          </a:p>
          <a:p>
            <a:pPr marL="407034" indent="-394335">
              <a:lnSpc>
                <a:spcPct val="100000"/>
              </a:lnSpc>
              <a:buAutoNum type="arabicPeriod"/>
              <a:tabLst>
                <a:tab pos="407670" algn="l"/>
              </a:tabLst>
            </a:pPr>
            <a:r>
              <a:rPr sz="2800" spc="160" dirty="0" smtClean="0">
                <a:latin typeface="Times New Roman"/>
                <a:cs typeface="Times New Roman"/>
              </a:rPr>
              <a:t>Crowding </a:t>
            </a:r>
            <a:r>
              <a:rPr sz="2800" spc="-5" dirty="0">
                <a:latin typeface="Times New Roman"/>
                <a:cs typeface="Times New Roman"/>
              </a:rPr>
              <a:t>of</a:t>
            </a:r>
            <a:r>
              <a:rPr sz="2800" spc="15" dirty="0">
                <a:latin typeface="Times New Roman"/>
                <a:cs typeface="Times New Roman"/>
              </a:rPr>
              <a:t> </a:t>
            </a:r>
            <a:r>
              <a:rPr sz="2800" spc="185" dirty="0">
                <a:latin typeface="Times New Roman"/>
                <a:cs typeface="Times New Roman"/>
              </a:rPr>
              <a:t>ribs</a:t>
            </a:r>
            <a:endParaRPr sz="2800" dirty="0">
              <a:latin typeface="Times New Roman"/>
              <a:cs typeface="Times New Roman"/>
            </a:endParaRPr>
          </a:p>
          <a:p>
            <a:pPr marL="407670" indent="-394970">
              <a:lnSpc>
                <a:spcPct val="100000"/>
              </a:lnSpc>
              <a:buAutoNum type="arabicPeriod"/>
              <a:tabLst>
                <a:tab pos="408305" algn="l"/>
              </a:tabLst>
            </a:pPr>
            <a:r>
              <a:rPr sz="2800" spc="155" dirty="0">
                <a:latin typeface="Times New Roman"/>
                <a:cs typeface="Times New Roman"/>
              </a:rPr>
              <a:t>Kyphosis (forward </a:t>
            </a:r>
            <a:r>
              <a:rPr sz="2800" spc="190" dirty="0">
                <a:latin typeface="Times New Roman"/>
                <a:cs typeface="Times New Roman"/>
              </a:rPr>
              <a:t>bending </a:t>
            </a:r>
            <a:r>
              <a:rPr sz="2800" spc="-5" dirty="0">
                <a:latin typeface="Times New Roman"/>
                <a:cs typeface="Times New Roman"/>
              </a:rPr>
              <a:t>of </a:t>
            </a:r>
            <a:r>
              <a:rPr sz="2800" spc="254" dirty="0">
                <a:latin typeface="Times New Roman"/>
                <a:cs typeface="Times New Roman"/>
              </a:rPr>
              <a:t>the</a:t>
            </a:r>
            <a:r>
              <a:rPr sz="2800" spc="-75" dirty="0">
                <a:latin typeface="Times New Roman"/>
                <a:cs typeface="Times New Roman"/>
              </a:rPr>
              <a:t> </a:t>
            </a:r>
            <a:r>
              <a:rPr sz="2800" spc="160" dirty="0">
                <a:latin typeface="Times New Roman"/>
                <a:cs typeface="Times New Roman"/>
              </a:rPr>
              <a:t>spine)</a:t>
            </a:r>
            <a:endParaRPr sz="2800" dirty="0">
              <a:latin typeface="Times New Roman"/>
              <a:cs typeface="Times New Roman"/>
            </a:endParaRPr>
          </a:p>
          <a:p>
            <a:pPr marL="407034" indent="-394335">
              <a:lnSpc>
                <a:spcPct val="100000"/>
              </a:lnSpc>
              <a:spcBef>
                <a:spcPts val="5"/>
              </a:spcBef>
              <a:buAutoNum type="arabicPeriod"/>
              <a:tabLst>
                <a:tab pos="407670" algn="l"/>
              </a:tabLst>
            </a:pPr>
            <a:r>
              <a:rPr sz="2800" spc="100" dirty="0">
                <a:latin typeface="Times New Roman"/>
                <a:cs typeface="Times New Roman"/>
              </a:rPr>
              <a:t>Scoliosis </a:t>
            </a:r>
            <a:r>
              <a:rPr sz="2800" spc="200" dirty="0">
                <a:latin typeface="Times New Roman"/>
                <a:cs typeface="Times New Roman"/>
              </a:rPr>
              <a:t>(lateral </a:t>
            </a:r>
            <a:r>
              <a:rPr sz="2800" spc="185" dirty="0">
                <a:latin typeface="Times New Roman"/>
                <a:cs typeface="Times New Roman"/>
              </a:rPr>
              <a:t>bending </a:t>
            </a:r>
            <a:r>
              <a:rPr sz="2800" spc="-5" dirty="0">
                <a:latin typeface="Times New Roman"/>
                <a:cs typeface="Times New Roman"/>
              </a:rPr>
              <a:t>of </a:t>
            </a:r>
            <a:r>
              <a:rPr sz="2800" spc="250" dirty="0">
                <a:latin typeface="Times New Roman"/>
                <a:cs typeface="Times New Roman"/>
              </a:rPr>
              <a:t>the</a:t>
            </a:r>
            <a:r>
              <a:rPr sz="2800" spc="-25" dirty="0">
                <a:latin typeface="Times New Roman"/>
                <a:cs typeface="Times New Roman"/>
              </a:rPr>
              <a:t> </a:t>
            </a:r>
            <a:r>
              <a:rPr sz="2800" spc="150" dirty="0">
                <a:latin typeface="Times New Roman"/>
                <a:cs typeface="Times New Roman"/>
              </a:rPr>
              <a:t>spine).</a:t>
            </a:r>
            <a:endParaRPr sz="2800" dirty="0">
              <a:latin typeface="Times New Roman"/>
              <a:cs typeface="Times New Roman"/>
            </a:endParaRPr>
          </a:p>
        </p:txBody>
      </p:sp>
      <p:sp>
        <p:nvSpPr>
          <p:cNvPr id="5" name="object 5"/>
          <p:cNvSpPr/>
          <p:nvPr/>
        </p:nvSpPr>
        <p:spPr>
          <a:xfrm>
            <a:off x="7433707" y="2518282"/>
            <a:ext cx="4521200" cy="414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209120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055" y="214960"/>
            <a:ext cx="8371840" cy="574675"/>
          </a:xfrm>
          <a:prstGeom prst="rect">
            <a:avLst/>
          </a:prstGeom>
        </p:spPr>
        <p:txBody>
          <a:bodyPr vert="horz" wrap="square" lIns="0" tIns="12700" rIns="0" bIns="0" rtlCol="0">
            <a:spAutoFit/>
          </a:bodyPr>
          <a:lstStyle/>
          <a:p>
            <a:pPr marL="12700">
              <a:lnSpc>
                <a:spcPct val="100000"/>
              </a:lnSpc>
              <a:spcBef>
                <a:spcPts val="100"/>
              </a:spcBef>
            </a:pPr>
            <a:r>
              <a:rPr sz="3600" spc="229" dirty="0">
                <a:solidFill>
                  <a:srgbClr val="000000"/>
                </a:solidFill>
              </a:rPr>
              <a:t>Inspection </a:t>
            </a:r>
            <a:r>
              <a:rPr sz="3600" spc="130" dirty="0">
                <a:solidFill>
                  <a:srgbClr val="000000"/>
                </a:solidFill>
              </a:rPr>
              <a:t>for </a:t>
            </a:r>
            <a:r>
              <a:rPr sz="3600" spc="290" dirty="0"/>
              <a:t>Chest </a:t>
            </a:r>
            <a:r>
              <a:rPr sz="3600" spc="215" dirty="0"/>
              <a:t>wall</a:t>
            </a:r>
            <a:r>
              <a:rPr sz="3600" spc="-295" dirty="0"/>
              <a:t> </a:t>
            </a:r>
            <a:r>
              <a:rPr sz="3600" spc="260" dirty="0"/>
              <a:t>abnormalities</a:t>
            </a:r>
            <a:endParaRPr sz="3600"/>
          </a:p>
        </p:txBody>
      </p:sp>
      <p:sp>
        <p:nvSpPr>
          <p:cNvPr id="3" name="object 3"/>
          <p:cNvSpPr txBox="1"/>
          <p:nvPr/>
        </p:nvSpPr>
        <p:spPr>
          <a:xfrm>
            <a:off x="193183" y="1053183"/>
            <a:ext cx="11707109" cy="969495"/>
          </a:xfrm>
          <a:prstGeom prst="rect">
            <a:avLst/>
          </a:prstGeom>
        </p:spPr>
        <p:txBody>
          <a:bodyPr vert="horz" wrap="square" lIns="0" tIns="45719" rIns="0" bIns="0" rtlCol="0">
            <a:spAutoFit/>
          </a:bodyPr>
          <a:lstStyle/>
          <a:p>
            <a:pPr marL="354965" marR="5080" indent="-342900">
              <a:lnSpc>
                <a:spcPts val="3360"/>
              </a:lnSpc>
              <a:spcBef>
                <a:spcPts val="359"/>
              </a:spcBef>
            </a:pPr>
            <a:r>
              <a:rPr sz="2800" b="1" i="1" spc="60" dirty="0">
                <a:latin typeface="Times New Roman"/>
                <a:cs typeface="Times New Roman"/>
              </a:rPr>
              <a:t>1.</a:t>
            </a:r>
            <a:r>
              <a:rPr sz="2800" b="1" i="1" spc="-375" dirty="0">
                <a:latin typeface="Times New Roman"/>
                <a:cs typeface="Times New Roman"/>
              </a:rPr>
              <a:t> </a:t>
            </a:r>
            <a:r>
              <a:rPr sz="2800" b="1" i="1" spc="110" dirty="0">
                <a:latin typeface="Times New Roman"/>
                <a:cs typeface="Times New Roman"/>
              </a:rPr>
              <a:t>Flat</a:t>
            </a:r>
            <a:r>
              <a:rPr sz="2800" b="1" i="1" spc="60" dirty="0">
                <a:latin typeface="Times New Roman"/>
                <a:cs typeface="Times New Roman"/>
              </a:rPr>
              <a:t> </a:t>
            </a:r>
            <a:r>
              <a:rPr sz="2800" b="1" i="1" spc="75" dirty="0">
                <a:latin typeface="Times New Roman"/>
                <a:cs typeface="Times New Roman"/>
              </a:rPr>
              <a:t>chest:</a:t>
            </a:r>
            <a:r>
              <a:rPr sz="2800" b="1" i="1" spc="30" dirty="0">
                <a:latin typeface="Times New Roman"/>
                <a:cs typeface="Times New Roman"/>
              </a:rPr>
              <a:t> </a:t>
            </a:r>
            <a:r>
              <a:rPr sz="2800" spc="200" dirty="0">
                <a:solidFill>
                  <a:srgbClr val="221F1F"/>
                </a:solidFill>
                <a:latin typeface="Times New Roman"/>
                <a:cs typeface="Times New Roman"/>
              </a:rPr>
              <a:t>The</a:t>
            </a:r>
            <a:r>
              <a:rPr sz="2800" spc="85" dirty="0">
                <a:solidFill>
                  <a:srgbClr val="221F1F"/>
                </a:solidFill>
                <a:latin typeface="Times New Roman"/>
                <a:cs typeface="Times New Roman"/>
              </a:rPr>
              <a:t> </a:t>
            </a:r>
            <a:r>
              <a:rPr sz="2800" spc="185" dirty="0">
                <a:solidFill>
                  <a:srgbClr val="221F1F"/>
                </a:solidFill>
                <a:latin typeface="Times New Roman"/>
                <a:cs typeface="Times New Roman"/>
              </a:rPr>
              <a:t>antero-posterior</a:t>
            </a:r>
            <a:r>
              <a:rPr sz="2800" spc="90" dirty="0">
                <a:solidFill>
                  <a:srgbClr val="221F1F"/>
                </a:solidFill>
                <a:latin typeface="Times New Roman"/>
                <a:cs typeface="Times New Roman"/>
              </a:rPr>
              <a:t> </a:t>
            </a:r>
            <a:r>
              <a:rPr sz="2800" spc="150" dirty="0">
                <a:solidFill>
                  <a:srgbClr val="221F1F"/>
                </a:solidFill>
                <a:latin typeface="Times New Roman"/>
                <a:cs typeface="Times New Roman"/>
              </a:rPr>
              <a:t>to</a:t>
            </a:r>
            <a:r>
              <a:rPr sz="2800" spc="80" dirty="0">
                <a:solidFill>
                  <a:srgbClr val="221F1F"/>
                </a:solidFill>
                <a:latin typeface="Times New Roman"/>
                <a:cs typeface="Times New Roman"/>
              </a:rPr>
              <a:t> </a:t>
            </a:r>
            <a:r>
              <a:rPr sz="2800" spc="235" dirty="0">
                <a:solidFill>
                  <a:srgbClr val="221F1F"/>
                </a:solidFill>
                <a:latin typeface="Times New Roman"/>
                <a:cs typeface="Times New Roman"/>
              </a:rPr>
              <a:t>transverse</a:t>
            </a:r>
            <a:r>
              <a:rPr sz="2800" spc="85" dirty="0">
                <a:solidFill>
                  <a:srgbClr val="221F1F"/>
                </a:solidFill>
                <a:latin typeface="Times New Roman"/>
                <a:cs typeface="Times New Roman"/>
              </a:rPr>
              <a:t> </a:t>
            </a:r>
            <a:r>
              <a:rPr sz="2800" spc="229" dirty="0">
                <a:solidFill>
                  <a:srgbClr val="221F1F"/>
                </a:solidFill>
                <a:latin typeface="Times New Roman"/>
                <a:cs typeface="Times New Roman"/>
              </a:rPr>
              <a:t>diameter</a:t>
            </a:r>
            <a:r>
              <a:rPr sz="2800" spc="75" dirty="0">
                <a:solidFill>
                  <a:srgbClr val="221F1F"/>
                </a:solidFill>
                <a:latin typeface="Times New Roman"/>
                <a:cs typeface="Times New Roman"/>
              </a:rPr>
              <a:t> </a:t>
            </a:r>
            <a:r>
              <a:rPr sz="2800" spc="204" dirty="0">
                <a:solidFill>
                  <a:srgbClr val="221F1F"/>
                </a:solidFill>
                <a:latin typeface="Times New Roman"/>
                <a:cs typeface="Times New Roman"/>
              </a:rPr>
              <a:t>ratio</a:t>
            </a:r>
            <a:r>
              <a:rPr sz="2800" spc="95" dirty="0">
                <a:solidFill>
                  <a:srgbClr val="221F1F"/>
                </a:solidFill>
                <a:latin typeface="Times New Roman"/>
                <a:cs typeface="Times New Roman"/>
              </a:rPr>
              <a:t> </a:t>
            </a:r>
            <a:r>
              <a:rPr sz="2800" spc="150" dirty="0">
                <a:solidFill>
                  <a:srgbClr val="221F1F"/>
                </a:solidFill>
                <a:latin typeface="Times New Roman"/>
                <a:cs typeface="Times New Roman"/>
              </a:rPr>
              <a:t>is</a:t>
            </a:r>
            <a:r>
              <a:rPr sz="2800" spc="80" dirty="0">
                <a:solidFill>
                  <a:srgbClr val="221F1F"/>
                </a:solidFill>
                <a:latin typeface="Times New Roman"/>
                <a:cs typeface="Times New Roman"/>
              </a:rPr>
              <a:t> </a:t>
            </a:r>
            <a:endParaRPr lang="en-IN" sz="2800" spc="80" dirty="0" smtClean="0">
              <a:solidFill>
                <a:srgbClr val="221F1F"/>
              </a:solidFill>
              <a:latin typeface="Times New Roman"/>
              <a:cs typeface="Times New Roman"/>
            </a:endParaRPr>
          </a:p>
          <a:p>
            <a:pPr marL="354965" marR="5080" indent="-342900">
              <a:lnSpc>
                <a:spcPts val="3360"/>
              </a:lnSpc>
              <a:spcBef>
                <a:spcPts val="359"/>
              </a:spcBef>
            </a:pPr>
            <a:r>
              <a:rPr sz="2800" b="1" spc="155" dirty="0" smtClean="0">
                <a:solidFill>
                  <a:srgbClr val="221F1F"/>
                </a:solidFill>
                <a:latin typeface="Times New Roman"/>
                <a:cs typeface="Times New Roman"/>
              </a:rPr>
              <a:t>1</a:t>
            </a:r>
            <a:r>
              <a:rPr sz="2800" b="1" spc="-5" dirty="0" smtClean="0">
                <a:solidFill>
                  <a:srgbClr val="221F1F"/>
                </a:solidFill>
                <a:latin typeface="Times New Roman"/>
                <a:cs typeface="Times New Roman"/>
              </a:rPr>
              <a:t>:</a:t>
            </a:r>
            <a:r>
              <a:rPr sz="2800" b="1" spc="110" dirty="0" smtClean="0">
                <a:solidFill>
                  <a:srgbClr val="221F1F"/>
                </a:solidFill>
                <a:latin typeface="Times New Roman"/>
                <a:cs typeface="Times New Roman"/>
              </a:rPr>
              <a:t>2</a:t>
            </a:r>
            <a:r>
              <a:rPr sz="2800" spc="110" dirty="0" smtClean="0">
                <a:solidFill>
                  <a:srgbClr val="221F1F"/>
                </a:solidFill>
                <a:latin typeface="Times New Roman"/>
                <a:cs typeface="Times New Roman"/>
              </a:rPr>
              <a:t>.</a:t>
            </a:r>
            <a:r>
              <a:rPr lang="en-IN" sz="2800" spc="110" dirty="0">
                <a:solidFill>
                  <a:srgbClr val="221F1F"/>
                </a:solidFill>
                <a:latin typeface="Times New Roman"/>
                <a:cs typeface="Times New Roman"/>
              </a:rPr>
              <a:t> </a:t>
            </a:r>
            <a:r>
              <a:rPr sz="2800" spc="204" dirty="0" smtClean="0">
                <a:solidFill>
                  <a:srgbClr val="221F1F"/>
                </a:solidFill>
                <a:latin typeface="Times New Roman"/>
                <a:cs typeface="Times New Roman"/>
              </a:rPr>
              <a:t>Seen </a:t>
            </a:r>
            <a:r>
              <a:rPr sz="2800" spc="195" dirty="0">
                <a:solidFill>
                  <a:srgbClr val="221F1F"/>
                </a:solidFill>
                <a:latin typeface="Times New Roman"/>
                <a:cs typeface="Times New Roman"/>
              </a:rPr>
              <a:t>in </a:t>
            </a:r>
            <a:r>
              <a:rPr sz="2800" spc="210" dirty="0">
                <a:solidFill>
                  <a:srgbClr val="221F1F"/>
                </a:solidFill>
                <a:latin typeface="Times New Roman"/>
                <a:cs typeface="Times New Roman"/>
              </a:rPr>
              <a:t>pulmonary </a:t>
            </a:r>
            <a:r>
              <a:rPr sz="2800" spc="150" dirty="0">
                <a:solidFill>
                  <a:srgbClr val="221F1F"/>
                </a:solidFill>
                <a:latin typeface="Times New Roman"/>
                <a:cs typeface="Times New Roman"/>
              </a:rPr>
              <a:t>TB </a:t>
            </a:r>
            <a:r>
              <a:rPr sz="2800" spc="275" dirty="0">
                <a:solidFill>
                  <a:srgbClr val="221F1F"/>
                </a:solidFill>
                <a:latin typeface="Times New Roman"/>
                <a:cs typeface="Times New Roman"/>
              </a:rPr>
              <a:t>and</a:t>
            </a:r>
            <a:r>
              <a:rPr sz="2800" spc="-345" dirty="0">
                <a:solidFill>
                  <a:srgbClr val="221F1F"/>
                </a:solidFill>
                <a:latin typeface="Times New Roman"/>
                <a:cs typeface="Times New Roman"/>
              </a:rPr>
              <a:t> </a:t>
            </a:r>
            <a:r>
              <a:rPr sz="2800" spc="170" dirty="0">
                <a:solidFill>
                  <a:srgbClr val="221F1F"/>
                </a:solidFill>
                <a:latin typeface="Times New Roman"/>
                <a:cs typeface="Times New Roman"/>
              </a:rPr>
              <a:t>fibrothorax</a:t>
            </a:r>
            <a:endParaRPr sz="2800" dirty="0">
              <a:latin typeface="Times New Roman"/>
              <a:cs typeface="Times New Roman"/>
            </a:endParaRPr>
          </a:p>
        </p:txBody>
      </p:sp>
      <p:sp>
        <p:nvSpPr>
          <p:cNvPr id="4" name="object 4"/>
          <p:cNvSpPr/>
          <p:nvPr/>
        </p:nvSpPr>
        <p:spPr>
          <a:xfrm>
            <a:off x="6819276" y="2641341"/>
            <a:ext cx="5081016" cy="404012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63085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24712" y="528033"/>
            <a:ext cx="1696211" cy="623468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15910" y="277325"/>
            <a:ext cx="10330221" cy="1775998"/>
          </a:xfrm>
          <a:prstGeom prst="rect">
            <a:avLst/>
          </a:prstGeom>
        </p:spPr>
        <p:txBody>
          <a:bodyPr vert="horz" wrap="square" lIns="0" tIns="45719" rIns="0" bIns="0" rtlCol="0">
            <a:spAutoFit/>
          </a:bodyPr>
          <a:lstStyle/>
          <a:p>
            <a:pPr marL="355600" marR="478790" indent="-343535">
              <a:lnSpc>
                <a:spcPts val="3360"/>
              </a:lnSpc>
              <a:spcBef>
                <a:spcPts val="359"/>
              </a:spcBef>
            </a:pPr>
            <a:r>
              <a:rPr sz="2950" b="1" i="1" spc="60" dirty="0">
                <a:latin typeface="Times New Roman"/>
                <a:cs typeface="Times New Roman"/>
              </a:rPr>
              <a:t>2.</a:t>
            </a:r>
            <a:r>
              <a:rPr sz="2950" b="1" i="1" spc="-380" dirty="0">
                <a:latin typeface="Times New Roman"/>
                <a:cs typeface="Times New Roman"/>
              </a:rPr>
              <a:t> </a:t>
            </a:r>
            <a:r>
              <a:rPr sz="2800" b="1" i="1" spc="100" dirty="0">
                <a:latin typeface="Times New Roman"/>
                <a:cs typeface="Times New Roman"/>
              </a:rPr>
              <a:t>Barrel</a:t>
            </a:r>
            <a:r>
              <a:rPr sz="2800" b="1" i="1" spc="35" dirty="0">
                <a:latin typeface="Times New Roman"/>
                <a:cs typeface="Times New Roman"/>
              </a:rPr>
              <a:t> </a:t>
            </a:r>
            <a:r>
              <a:rPr sz="2800" b="1" i="1" spc="75" dirty="0">
                <a:latin typeface="Times New Roman"/>
                <a:cs typeface="Times New Roman"/>
              </a:rPr>
              <a:t>chest</a:t>
            </a:r>
            <a:r>
              <a:rPr sz="2800" b="1" i="1" spc="75" dirty="0">
                <a:solidFill>
                  <a:srgbClr val="221F1F"/>
                </a:solidFill>
                <a:latin typeface="Times New Roman"/>
                <a:cs typeface="Times New Roman"/>
              </a:rPr>
              <a:t>:</a:t>
            </a:r>
            <a:r>
              <a:rPr sz="2800" b="1" i="1" spc="45" dirty="0">
                <a:solidFill>
                  <a:srgbClr val="221F1F"/>
                </a:solidFill>
                <a:latin typeface="Times New Roman"/>
                <a:cs typeface="Times New Roman"/>
              </a:rPr>
              <a:t> </a:t>
            </a:r>
            <a:r>
              <a:rPr sz="2800" spc="204" dirty="0">
                <a:solidFill>
                  <a:srgbClr val="221F1F"/>
                </a:solidFill>
                <a:latin typeface="Times New Roman" panose="02020603050405020304" pitchFamily="18" charset="0"/>
                <a:cs typeface="Times New Roman" panose="02020603050405020304" pitchFamily="18" charset="0"/>
              </a:rPr>
              <a:t>The</a:t>
            </a:r>
            <a:r>
              <a:rPr sz="2800" spc="75" dirty="0">
                <a:solidFill>
                  <a:srgbClr val="221F1F"/>
                </a:solidFill>
                <a:latin typeface="Times New Roman" panose="02020603050405020304" pitchFamily="18" charset="0"/>
                <a:cs typeface="Times New Roman" panose="02020603050405020304" pitchFamily="18" charset="0"/>
              </a:rPr>
              <a:t> </a:t>
            </a:r>
            <a:r>
              <a:rPr sz="2800" spc="200" dirty="0">
                <a:solidFill>
                  <a:srgbClr val="221F1F"/>
                </a:solidFill>
                <a:latin typeface="Times New Roman" panose="02020603050405020304" pitchFamily="18" charset="0"/>
                <a:cs typeface="Times New Roman" panose="02020603050405020304" pitchFamily="18" charset="0"/>
              </a:rPr>
              <a:t>anteroposterior</a:t>
            </a:r>
            <a:r>
              <a:rPr sz="2800" spc="75" dirty="0">
                <a:solidFill>
                  <a:srgbClr val="221F1F"/>
                </a:solidFill>
                <a:latin typeface="Times New Roman" panose="02020603050405020304" pitchFamily="18" charset="0"/>
                <a:cs typeface="Times New Roman" panose="02020603050405020304" pitchFamily="18" charset="0"/>
              </a:rPr>
              <a:t> </a:t>
            </a:r>
            <a:r>
              <a:rPr sz="2800" spc="150" dirty="0">
                <a:solidFill>
                  <a:srgbClr val="221F1F"/>
                </a:solidFill>
                <a:latin typeface="Times New Roman" panose="02020603050405020304" pitchFamily="18" charset="0"/>
                <a:cs typeface="Times New Roman" panose="02020603050405020304" pitchFamily="18" charset="0"/>
              </a:rPr>
              <a:t>to</a:t>
            </a:r>
            <a:r>
              <a:rPr sz="2800" spc="75" dirty="0">
                <a:solidFill>
                  <a:srgbClr val="221F1F"/>
                </a:solidFill>
                <a:latin typeface="Times New Roman" panose="02020603050405020304" pitchFamily="18" charset="0"/>
                <a:cs typeface="Times New Roman" panose="02020603050405020304" pitchFamily="18" charset="0"/>
              </a:rPr>
              <a:t> </a:t>
            </a:r>
            <a:r>
              <a:rPr sz="2800" spc="235" dirty="0">
                <a:solidFill>
                  <a:srgbClr val="221F1F"/>
                </a:solidFill>
                <a:latin typeface="Times New Roman" panose="02020603050405020304" pitchFamily="18" charset="0"/>
                <a:cs typeface="Times New Roman" panose="02020603050405020304" pitchFamily="18" charset="0"/>
              </a:rPr>
              <a:t>transverse</a:t>
            </a:r>
            <a:r>
              <a:rPr sz="2800" spc="90" dirty="0">
                <a:solidFill>
                  <a:srgbClr val="221F1F"/>
                </a:solidFill>
                <a:latin typeface="Times New Roman" panose="02020603050405020304" pitchFamily="18" charset="0"/>
                <a:cs typeface="Times New Roman" panose="02020603050405020304" pitchFamily="18" charset="0"/>
              </a:rPr>
              <a:t> </a:t>
            </a:r>
            <a:r>
              <a:rPr sz="2800" spc="229" dirty="0">
                <a:solidFill>
                  <a:srgbClr val="221F1F"/>
                </a:solidFill>
                <a:latin typeface="Times New Roman" panose="02020603050405020304" pitchFamily="18" charset="0"/>
                <a:cs typeface="Times New Roman" panose="02020603050405020304" pitchFamily="18" charset="0"/>
              </a:rPr>
              <a:t>diameter  </a:t>
            </a:r>
            <a:r>
              <a:rPr sz="2800" spc="204" dirty="0">
                <a:solidFill>
                  <a:srgbClr val="221F1F"/>
                </a:solidFill>
                <a:latin typeface="Times New Roman" panose="02020603050405020304" pitchFamily="18" charset="0"/>
                <a:cs typeface="Times New Roman" panose="02020603050405020304" pitchFamily="18" charset="0"/>
              </a:rPr>
              <a:t>ratio </a:t>
            </a:r>
            <a:r>
              <a:rPr sz="2800" spc="150" dirty="0">
                <a:solidFill>
                  <a:srgbClr val="221F1F"/>
                </a:solidFill>
                <a:latin typeface="Times New Roman" panose="02020603050405020304" pitchFamily="18" charset="0"/>
                <a:cs typeface="Times New Roman" panose="02020603050405020304" pitchFamily="18" charset="0"/>
              </a:rPr>
              <a:t>is </a:t>
            </a:r>
            <a:r>
              <a:rPr sz="2800" spc="155" dirty="0">
                <a:solidFill>
                  <a:srgbClr val="221F1F"/>
                </a:solidFill>
                <a:latin typeface="Times New Roman" panose="02020603050405020304" pitchFamily="18" charset="0"/>
                <a:cs typeface="Times New Roman" panose="02020603050405020304" pitchFamily="18" charset="0"/>
              </a:rPr>
              <a:t>1 </a:t>
            </a:r>
            <a:r>
              <a:rPr sz="2800" spc="-5" dirty="0">
                <a:solidFill>
                  <a:srgbClr val="221F1F"/>
                </a:solidFill>
                <a:latin typeface="Times New Roman" panose="02020603050405020304" pitchFamily="18" charset="0"/>
                <a:cs typeface="Times New Roman" panose="02020603050405020304" pitchFamily="18" charset="0"/>
              </a:rPr>
              <a:t>:</a:t>
            </a:r>
            <a:r>
              <a:rPr sz="2800" spc="-200" dirty="0">
                <a:solidFill>
                  <a:srgbClr val="221F1F"/>
                </a:solidFill>
                <a:latin typeface="Times New Roman" panose="02020603050405020304" pitchFamily="18" charset="0"/>
                <a:cs typeface="Times New Roman" panose="02020603050405020304" pitchFamily="18" charset="0"/>
              </a:rPr>
              <a:t> </a:t>
            </a:r>
            <a:r>
              <a:rPr sz="2800" spc="110" dirty="0" smtClean="0">
                <a:solidFill>
                  <a:srgbClr val="221F1F"/>
                </a:solidFill>
                <a:latin typeface="Times New Roman" panose="02020603050405020304" pitchFamily="18" charset="0"/>
                <a:cs typeface="Times New Roman" panose="02020603050405020304" pitchFamily="18" charset="0"/>
              </a:rPr>
              <a:t>1.</a:t>
            </a:r>
            <a:r>
              <a:rPr lang="en-IN" sz="2800" spc="110" dirty="0" smtClean="0">
                <a:solidFill>
                  <a:srgbClr val="221F1F"/>
                </a:solidFill>
                <a:latin typeface="Times New Roman" panose="02020603050405020304" pitchFamily="18" charset="0"/>
                <a:cs typeface="Times New Roman" panose="02020603050405020304" pitchFamily="18" charset="0"/>
              </a:rPr>
              <a:t> </a:t>
            </a:r>
            <a:r>
              <a:rPr sz="2800" spc="204" dirty="0" smtClean="0">
                <a:solidFill>
                  <a:srgbClr val="221F1F"/>
                </a:solidFill>
                <a:latin typeface="Times New Roman" panose="02020603050405020304" pitchFamily="18" charset="0"/>
                <a:cs typeface="Times New Roman" panose="02020603050405020304" pitchFamily="18" charset="0"/>
              </a:rPr>
              <a:t>Seen</a:t>
            </a:r>
            <a:r>
              <a:rPr sz="2800" spc="75" dirty="0" smtClean="0">
                <a:solidFill>
                  <a:srgbClr val="221F1F"/>
                </a:solidFill>
                <a:latin typeface="Times New Roman" panose="02020603050405020304" pitchFamily="18" charset="0"/>
                <a:cs typeface="Times New Roman" panose="02020603050405020304" pitchFamily="18" charset="0"/>
              </a:rPr>
              <a:t> </a:t>
            </a:r>
            <a:r>
              <a:rPr sz="2800" spc="195" dirty="0">
                <a:solidFill>
                  <a:srgbClr val="221F1F"/>
                </a:solidFill>
                <a:latin typeface="Times New Roman" panose="02020603050405020304" pitchFamily="18" charset="0"/>
                <a:cs typeface="Times New Roman" panose="02020603050405020304" pitchFamily="18" charset="0"/>
              </a:rPr>
              <a:t>in</a:t>
            </a:r>
            <a:r>
              <a:rPr sz="2800" spc="95" dirty="0">
                <a:solidFill>
                  <a:srgbClr val="221F1F"/>
                </a:solidFill>
                <a:latin typeface="Times New Roman" panose="02020603050405020304" pitchFamily="18" charset="0"/>
                <a:cs typeface="Times New Roman" panose="02020603050405020304" pitchFamily="18" charset="0"/>
              </a:rPr>
              <a:t> </a:t>
            </a:r>
            <a:r>
              <a:rPr sz="2800" spc="120" dirty="0">
                <a:solidFill>
                  <a:srgbClr val="221F1F"/>
                </a:solidFill>
                <a:latin typeface="Times New Roman" panose="02020603050405020304" pitchFamily="18" charset="0"/>
                <a:cs typeface="Times New Roman" panose="02020603050405020304" pitchFamily="18" charset="0"/>
              </a:rPr>
              <a:t>physiological </a:t>
            </a:r>
            <a:r>
              <a:rPr sz="2800" spc="250" dirty="0">
                <a:solidFill>
                  <a:srgbClr val="221F1F"/>
                </a:solidFill>
                <a:latin typeface="Times New Roman" panose="02020603050405020304" pitchFamily="18" charset="0"/>
                <a:cs typeface="Times New Roman" panose="02020603050405020304" pitchFamily="18" charset="0"/>
              </a:rPr>
              <a:t>states</a:t>
            </a:r>
            <a:r>
              <a:rPr sz="2800" spc="75" dirty="0">
                <a:solidFill>
                  <a:srgbClr val="221F1F"/>
                </a:solidFill>
                <a:latin typeface="Times New Roman" panose="02020603050405020304" pitchFamily="18" charset="0"/>
                <a:cs typeface="Times New Roman" panose="02020603050405020304" pitchFamily="18" charset="0"/>
              </a:rPr>
              <a:t> </a:t>
            </a:r>
            <a:r>
              <a:rPr sz="2800" spc="150" dirty="0">
                <a:solidFill>
                  <a:srgbClr val="221F1F"/>
                </a:solidFill>
                <a:latin typeface="Times New Roman" panose="02020603050405020304" pitchFamily="18" charset="0"/>
                <a:cs typeface="Times New Roman" panose="02020603050405020304" pitchFamily="18" charset="0"/>
              </a:rPr>
              <a:t>like</a:t>
            </a:r>
            <a:r>
              <a:rPr sz="2800" spc="85" dirty="0">
                <a:solidFill>
                  <a:srgbClr val="221F1F"/>
                </a:solidFill>
                <a:latin typeface="Times New Roman" panose="02020603050405020304" pitchFamily="18" charset="0"/>
                <a:cs typeface="Times New Roman" panose="02020603050405020304" pitchFamily="18" charset="0"/>
              </a:rPr>
              <a:t> </a:t>
            </a:r>
            <a:r>
              <a:rPr sz="2800" spc="155" dirty="0">
                <a:solidFill>
                  <a:srgbClr val="221F1F"/>
                </a:solidFill>
                <a:latin typeface="Times New Roman" panose="02020603050405020304" pitchFamily="18" charset="0"/>
                <a:cs typeface="Times New Roman" panose="02020603050405020304" pitchFamily="18" charset="0"/>
              </a:rPr>
              <a:t>infancy</a:t>
            </a:r>
            <a:r>
              <a:rPr sz="2800" spc="110" dirty="0">
                <a:solidFill>
                  <a:srgbClr val="221F1F"/>
                </a:solidFill>
                <a:latin typeface="Times New Roman" panose="02020603050405020304" pitchFamily="18" charset="0"/>
                <a:cs typeface="Times New Roman" panose="02020603050405020304" pitchFamily="18" charset="0"/>
              </a:rPr>
              <a:t> </a:t>
            </a:r>
            <a:r>
              <a:rPr sz="2800" spc="270" dirty="0">
                <a:solidFill>
                  <a:srgbClr val="221F1F"/>
                </a:solidFill>
                <a:latin typeface="Times New Roman" panose="02020603050405020304" pitchFamily="18" charset="0"/>
                <a:cs typeface="Times New Roman" panose="02020603050405020304" pitchFamily="18" charset="0"/>
              </a:rPr>
              <a:t>and</a:t>
            </a:r>
            <a:r>
              <a:rPr sz="2800" spc="95" dirty="0">
                <a:solidFill>
                  <a:srgbClr val="221F1F"/>
                </a:solidFill>
                <a:latin typeface="Times New Roman" panose="02020603050405020304" pitchFamily="18" charset="0"/>
                <a:cs typeface="Times New Roman" panose="02020603050405020304" pitchFamily="18" charset="0"/>
              </a:rPr>
              <a:t> </a:t>
            </a:r>
            <a:r>
              <a:rPr sz="2800" spc="100" dirty="0">
                <a:solidFill>
                  <a:srgbClr val="221F1F"/>
                </a:solidFill>
                <a:latin typeface="Times New Roman" panose="02020603050405020304" pitchFamily="18" charset="0"/>
                <a:cs typeface="Times New Roman" panose="02020603050405020304" pitchFamily="18" charset="0"/>
              </a:rPr>
              <a:t>old</a:t>
            </a:r>
            <a:r>
              <a:rPr sz="2800" spc="75" dirty="0">
                <a:solidFill>
                  <a:srgbClr val="221F1F"/>
                </a:solidFill>
                <a:latin typeface="Times New Roman" panose="02020603050405020304" pitchFamily="18" charset="0"/>
                <a:cs typeface="Times New Roman" panose="02020603050405020304" pitchFamily="18" charset="0"/>
              </a:rPr>
              <a:t> </a:t>
            </a:r>
            <a:r>
              <a:rPr sz="2800" spc="185" dirty="0">
                <a:solidFill>
                  <a:srgbClr val="221F1F"/>
                </a:solidFill>
                <a:latin typeface="Times New Roman" panose="02020603050405020304" pitchFamily="18" charset="0"/>
                <a:cs typeface="Times New Roman" panose="02020603050405020304" pitchFamily="18" charset="0"/>
              </a:rPr>
              <a:t>age</a:t>
            </a:r>
            <a:r>
              <a:rPr sz="2800" spc="75" dirty="0">
                <a:solidFill>
                  <a:srgbClr val="221F1F"/>
                </a:solidFill>
                <a:latin typeface="Times New Roman" panose="02020603050405020304" pitchFamily="18" charset="0"/>
                <a:cs typeface="Times New Roman" panose="02020603050405020304" pitchFamily="18" charset="0"/>
              </a:rPr>
              <a:t> </a:t>
            </a:r>
            <a:r>
              <a:rPr sz="2800" spc="275" dirty="0">
                <a:solidFill>
                  <a:srgbClr val="221F1F"/>
                </a:solidFill>
                <a:latin typeface="Times New Roman" panose="02020603050405020304" pitchFamily="18" charset="0"/>
                <a:cs typeface="Times New Roman" panose="02020603050405020304" pitchFamily="18" charset="0"/>
              </a:rPr>
              <a:t>and</a:t>
            </a:r>
            <a:r>
              <a:rPr sz="2800" spc="85" dirty="0">
                <a:solidFill>
                  <a:srgbClr val="221F1F"/>
                </a:solidFill>
                <a:latin typeface="Times New Roman" panose="02020603050405020304" pitchFamily="18" charset="0"/>
                <a:cs typeface="Times New Roman" panose="02020603050405020304" pitchFamily="18" charset="0"/>
              </a:rPr>
              <a:t> </a:t>
            </a:r>
            <a:r>
              <a:rPr sz="2800" spc="204" dirty="0">
                <a:solidFill>
                  <a:srgbClr val="221F1F"/>
                </a:solidFill>
                <a:latin typeface="Times New Roman" panose="02020603050405020304" pitchFamily="18" charset="0"/>
                <a:cs typeface="Times New Roman" panose="02020603050405020304" pitchFamily="18" charset="0"/>
              </a:rPr>
              <a:t>in  </a:t>
            </a:r>
            <a:r>
              <a:rPr sz="2800" spc="150" dirty="0">
                <a:solidFill>
                  <a:srgbClr val="221F1F"/>
                </a:solidFill>
                <a:latin typeface="Times New Roman" panose="02020603050405020304" pitchFamily="18" charset="0"/>
                <a:cs typeface="Times New Roman" panose="02020603050405020304" pitchFamily="18" charset="0"/>
              </a:rPr>
              <a:t>pathological </a:t>
            </a:r>
            <a:r>
              <a:rPr sz="2800" spc="250" dirty="0">
                <a:solidFill>
                  <a:srgbClr val="221F1F"/>
                </a:solidFill>
                <a:latin typeface="Times New Roman" panose="02020603050405020304" pitchFamily="18" charset="0"/>
                <a:cs typeface="Times New Roman" panose="02020603050405020304" pitchFamily="18" charset="0"/>
              </a:rPr>
              <a:t>states </a:t>
            </a:r>
            <a:r>
              <a:rPr sz="2800" spc="150" dirty="0">
                <a:solidFill>
                  <a:srgbClr val="221F1F"/>
                </a:solidFill>
                <a:latin typeface="Times New Roman" panose="02020603050405020304" pitchFamily="18" charset="0"/>
                <a:cs typeface="Times New Roman" panose="02020603050405020304" pitchFamily="18" charset="0"/>
              </a:rPr>
              <a:t>like </a:t>
            </a:r>
            <a:r>
              <a:rPr sz="2800" spc="180" dirty="0">
                <a:solidFill>
                  <a:srgbClr val="221F1F"/>
                </a:solidFill>
                <a:latin typeface="Times New Roman" panose="02020603050405020304" pitchFamily="18" charset="0"/>
                <a:cs typeface="Times New Roman" panose="02020603050405020304" pitchFamily="18" charset="0"/>
              </a:rPr>
              <a:t>COPD</a:t>
            </a:r>
            <a:r>
              <a:rPr sz="2800" spc="-190" dirty="0">
                <a:solidFill>
                  <a:srgbClr val="221F1F"/>
                </a:solidFill>
                <a:latin typeface="Times New Roman" panose="02020603050405020304" pitchFamily="18" charset="0"/>
                <a:cs typeface="Times New Roman" panose="02020603050405020304" pitchFamily="18" charset="0"/>
              </a:rPr>
              <a:t> </a:t>
            </a:r>
            <a:r>
              <a:rPr sz="2800" spc="180" dirty="0">
                <a:solidFill>
                  <a:srgbClr val="221F1F"/>
                </a:solidFill>
                <a:latin typeface="Times New Roman" panose="02020603050405020304" pitchFamily="18" charset="0"/>
                <a:cs typeface="Times New Roman" panose="02020603050405020304" pitchFamily="18" charset="0"/>
              </a:rPr>
              <a:t>(emphysema)</a:t>
            </a:r>
          </a:p>
        </p:txBody>
      </p:sp>
      <p:sp>
        <p:nvSpPr>
          <p:cNvPr id="4" name="object 4"/>
          <p:cNvSpPr/>
          <p:nvPr/>
        </p:nvSpPr>
        <p:spPr>
          <a:xfrm>
            <a:off x="4093473" y="2133598"/>
            <a:ext cx="5877661" cy="472439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2915411"/>
            <a:ext cx="3858767" cy="312267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107979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31523" y="6259067"/>
            <a:ext cx="398145" cy="399415"/>
          </a:xfrm>
          <a:custGeom>
            <a:avLst/>
            <a:gdLst/>
            <a:ahLst/>
            <a:cxnLst/>
            <a:rect l="l" t="t" r="r" b="b"/>
            <a:pathLst>
              <a:path w="398145" h="399415">
                <a:moveTo>
                  <a:pt x="0" y="199643"/>
                </a:moveTo>
                <a:lnTo>
                  <a:pt x="5251" y="153867"/>
                </a:lnTo>
                <a:lnTo>
                  <a:pt x="20211" y="111845"/>
                </a:lnTo>
                <a:lnTo>
                  <a:pt x="43687" y="74776"/>
                </a:lnTo>
                <a:lnTo>
                  <a:pt x="74484" y="43859"/>
                </a:lnTo>
                <a:lnTo>
                  <a:pt x="111411" y="20291"/>
                </a:lnTo>
                <a:lnTo>
                  <a:pt x="153275" y="5272"/>
                </a:lnTo>
                <a:lnTo>
                  <a:pt x="198881" y="0"/>
                </a:lnTo>
                <a:lnTo>
                  <a:pt x="244488" y="5272"/>
                </a:lnTo>
                <a:lnTo>
                  <a:pt x="286352" y="20291"/>
                </a:lnTo>
                <a:lnTo>
                  <a:pt x="323279" y="43859"/>
                </a:lnTo>
                <a:lnTo>
                  <a:pt x="354076" y="74776"/>
                </a:lnTo>
                <a:lnTo>
                  <a:pt x="377552" y="111845"/>
                </a:lnTo>
                <a:lnTo>
                  <a:pt x="392512" y="153867"/>
                </a:lnTo>
                <a:lnTo>
                  <a:pt x="397764" y="199643"/>
                </a:lnTo>
                <a:lnTo>
                  <a:pt x="392512" y="245420"/>
                </a:lnTo>
                <a:lnTo>
                  <a:pt x="377552" y="287442"/>
                </a:lnTo>
                <a:lnTo>
                  <a:pt x="354076" y="324511"/>
                </a:lnTo>
                <a:lnTo>
                  <a:pt x="323279" y="355428"/>
                </a:lnTo>
                <a:lnTo>
                  <a:pt x="286352" y="378996"/>
                </a:lnTo>
                <a:lnTo>
                  <a:pt x="244488" y="394015"/>
                </a:lnTo>
                <a:lnTo>
                  <a:pt x="198881" y="399287"/>
                </a:lnTo>
                <a:lnTo>
                  <a:pt x="153275" y="394015"/>
                </a:lnTo>
                <a:lnTo>
                  <a:pt x="111411" y="378996"/>
                </a:lnTo>
                <a:lnTo>
                  <a:pt x="74484" y="355428"/>
                </a:lnTo>
                <a:lnTo>
                  <a:pt x="43687" y="324511"/>
                </a:lnTo>
                <a:lnTo>
                  <a:pt x="20211" y="287442"/>
                </a:lnTo>
                <a:lnTo>
                  <a:pt x="5251" y="245420"/>
                </a:lnTo>
                <a:lnTo>
                  <a:pt x="0" y="199643"/>
                </a:lnTo>
                <a:close/>
              </a:path>
            </a:pathLst>
          </a:custGeom>
          <a:ln w="12192">
            <a:solidFill>
              <a:srgbClr val="FFFFFF"/>
            </a:solidFill>
          </a:ln>
        </p:spPr>
        <p:txBody>
          <a:bodyPr wrap="square" lIns="0" tIns="0" rIns="0" bIns="0" rtlCol="0"/>
          <a:lstStyle/>
          <a:p>
            <a:endParaRPr/>
          </a:p>
        </p:txBody>
      </p:sp>
      <p:sp>
        <p:nvSpPr>
          <p:cNvPr id="4" name="object 4"/>
          <p:cNvSpPr/>
          <p:nvPr/>
        </p:nvSpPr>
        <p:spPr>
          <a:xfrm>
            <a:off x="10307735" y="674671"/>
            <a:ext cx="1778751" cy="616762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3447" y="441929"/>
            <a:ext cx="9697792" cy="1354216"/>
          </a:xfrm>
          <a:prstGeom prst="rect">
            <a:avLst/>
          </a:prstGeom>
        </p:spPr>
        <p:txBody>
          <a:bodyPr vert="horz" wrap="square" lIns="0" tIns="45719" rIns="0" bIns="0" rtlCol="0">
            <a:spAutoFit/>
          </a:bodyPr>
          <a:lstStyle/>
          <a:p>
            <a:pPr marL="12700" marR="5080">
              <a:lnSpc>
                <a:spcPts val="3360"/>
              </a:lnSpc>
              <a:spcBef>
                <a:spcPts val="359"/>
              </a:spcBef>
            </a:pPr>
            <a:r>
              <a:rPr sz="2800" b="1" i="1" spc="110" dirty="0">
                <a:latin typeface="Times New Roman" panose="02020603050405020304" pitchFamily="18" charset="0"/>
                <a:cs typeface="Times New Roman" panose="02020603050405020304" pitchFamily="18" charset="0"/>
              </a:rPr>
              <a:t>3. </a:t>
            </a:r>
            <a:r>
              <a:rPr sz="2800" b="1" i="1" spc="60" dirty="0">
                <a:latin typeface="Times New Roman" panose="02020603050405020304" pitchFamily="18" charset="0"/>
                <a:cs typeface="Times New Roman" panose="02020603050405020304" pitchFamily="18" charset="0"/>
              </a:rPr>
              <a:t>Pigeon </a:t>
            </a:r>
            <a:r>
              <a:rPr sz="2800" b="1" i="1" spc="130" dirty="0">
                <a:latin typeface="Times New Roman" panose="02020603050405020304" pitchFamily="18" charset="0"/>
                <a:cs typeface="Times New Roman" panose="02020603050405020304" pitchFamily="18" charset="0"/>
              </a:rPr>
              <a:t>chest </a:t>
            </a:r>
            <a:r>
              <a:rPr sz="2800" b="1" i="1" spc="95" dirty="0">
                <a:latin typeface="Times New Roman" panose="02020603050405020304" pitchFamily="18" charset="0"/>
                <a:cs typeface="Times New Roman" panose="02020603050405020304" pitchFamily="18" charset="0"/>
              </a:rPr>
              <a:t>(Pectus </a:t>
            </a:r>
            <a:r>
              <a:rPr sz="2800" b="1" i="1" spc="125" dirty="0">
                <a:latin typeface="Times New Roman" panose="02020603050405020304" pitchFamily="18" charset="0"/>
                <a:cs typeface="Times New Roman" panose="02020603050405020304" pitchFamily="18" charset="0"/>
              </a:rPr>
              <a:t>carinatum) </a:t>
            </a:r>
            <a:r>
              <a:rPr sz="2800" i="1" spc="-210" dirty="0">
                <a:solidFill>
                  <a:srgbClr val="221F1F"/>
                </a:solidFill>
                <a:latin typeface="Times New Roman" panose="02020603050405020304" pitchFamily="18" charset="0"/>
                <a:cs typeface="Times New Roman" panose="02020603050405020304" pitchFamily="18" charset="0"/>
              </a:rPr>
              <a:t>: </a:t>
            </a:r>
            <a:r>
              <a:rPr sz="2800" spc="254" dirty="0">
                <a:solidFill>
                  <a:srgbClr val="221F1F"/>
                </a:solidFill>
                <a:latin typeface="Times New Roman" panose="02020603050405020304" pitchFamily="18" charset="0"/>
                <a:cs typeface="Times New Roman" panose="02020603050405020304" pitchFamily="18" charset="0"/>
              </a:rPr>
              <a:t>It </a:t>
            </a:r>
            <a:r>
              <a:rPr sz="2800" spc="150" dirty="0">
                <a:solidFill>
                  <a:srgbClr val="221F1F"/>
                </a:solidFill>
                <a:latin typeface="Times New Roman" panose="02020603050405020304" pitchFamily="18" charset="0"/>
                <a:cs typeface="Times New Roman" panose="02020603050405020304" pitchFamily="18" charset="0"/>
              </a:rPr>
              <a:t>is </a:t>
            </a:r>
            <a:r>
              <a:rPr sz="2800" spc="180" dirty="0">
                <a:solidFill>
                  <a:srgbClr val="221F1F"/>
                </a:solidFill>
                <a:latin typeface="Times New Roman" panose="02020603050405020304" pitchFamily="18" charset="0"/>
                <a:cs typeface="Times New Roman" panose="02020603050405020304" pitchFamily="18" charset="0"/>
              </a:rPr>
              <a:t>forward </a:t>
            </a:r>
            <a:r>
              <a:rPr sz="2800" spc="200" dirty="0">
                <a:solidFill>
                  <a:srgbClr val="221F1F"/>
                </a:solidFill>
                <a:latin typeface="Times New Roman" panose="02020603050405020304" pitchFamily="18" charset="0"/>
                <a:cs typeface="Times New Roman" panose="02020603050405020304" pitchFamily="18" charset="0"/>
              </a:rPr>
              <a:t>protrusion</a:t>
            </a:r>
            <a:r>
              <a:rPr sz="2800" spc="-225" dirty="0">
                <a:solidFill>
                  <a:srgbClr val="221F1F"/>
                </a:solidFill>
                <a:latin typeface="Times New Roman" panose="02020603050405020304" pitchFamily="18" charset="0"/>
                <a:cs typeface="Times New Roman" panose="02020603050405020304" pitchFamily="18" charset="0"/>
              </a:rPr>
              <a:t> </a:t>
            </a:r>
            <a:r>
              <a:rPr sz="2800" spc="-5" dirty="0">
                <a:solidFill>
                  <a:srgbClr val="221F1F"/>
                </a:solidFill>
                <a:latin typeface="Times New Roman" panose="02020603050405020304" pitchFamily="18" charset="0"/>
                <a:cs typeface="Times New Roman" panose="02020603050405020304" pitchFamily="18" charset="0"/>
              </a:rPr>
              <a:t>of  </a:t>
            </a:r>
            <a:r>
              <a:rPr sz="2800" spc="270" dirty="0" smtClean="0">
                <a:solidFill>
                  <a:srgbClr val="221F1F"/>
                </a:solidFill>
                <a:latin typeface="Times New Roman" panose="02020603050405020304" pitchFamily="18" charset="0"/>
                <a:cs typeface="Times New Roman" panose="02020603050405020304" pitchFamily="18" charset="0"/>
              </a:rPr>
              <a:t>sternum</a:t>
            </a:r>
            <a:r>
              <a:rPr lang="en-IN" sz="2800" spc="270" dirty="0" smtClean="0">
                <a:solidFill>
                  <a:srgbClr val="221F1F"/>
                </a:solidFill>
                <a:latin typeface="Times New Roman" panose="02020603050405020304" pitchFamily="18" charset="0"/>
                <a:cs typeface="Times New Roman" panose="02020603050405020304" pitchFamily="18" charset="0"/>
              </a:rPr>
              <a:t>, </a:t>
            </a:r>
            <a:r>
              <a:rPr sz="2800" spc="204" dirty="0" smtClean="0">
                <a:solidFill>
                  <a:srgbClr val="221F1F"/>
                </a:solidFill>
                <a:latin typeface="Times New Roman" panose="02020603050405020304" pitchFamily="18" charset="0"/>
                <a:cs typeface="Times New Roman" panose="02020603050405020304" pitchFamily="18" charset="0"/>
              </a:rPr>
              <a:t>seen</a:t>
            </a:r>
            <a:r>
              <a:rPr sz="2800" spc="70" dirty="0" smtClean="0">
                <a:solidFill>
                  <a:srgbClr val="221F1F"/>
                </a:solidFill>
                <a:latin typeface="Times New Roman" panose="02020603050405020304" pitchFamily="18" charset="0"/>
                <a:cs typeface="Times New Roman" panose="02020603050405020304" pitchFamily="18" charset="0"/>
              </a:rPr>
              <a:t> </a:t>
            </a:r>
            <a:r>
              <a:rPr sz="2800" spc="204" dirty="0">
                <a:solidFill>
                  <a:srgbClr val="221F1F"/>
                </a:solidFill>
                <a:latin typeface="Times New Roman" panose="02020603050405020304" pitchFamily="18" charset="0"/>
                <a:cs typeface="Times New Roman" panose="02020603050405020304" pitchFamily="18" charset="0"/>
              </a:rPr>
              <a:t>in</a:t>
            </a:r>
            <a:r>
              <a:rPr sz="2800" spc="80" dirty="0">
                <a:solidFill>
                  <a:srgbClr val="221F1F"/>
                </a:solidFill>
                <a:latin typeface="Times New Roman" panose="02020603050405020304" pitchFamily="18" charset="0"/>
                <a:cs typeface="Times New Roman" panose="02020603050405020304" pitchFamily="18" charset="0"/>
              </a:rPr>
              <a:t> </a:t>
            </a:r>
            <a:r>
              <a:rPr sz="2800" spc="140" dirty="0">
                <a:solidFill>
                  <a:srgbClr val="221F1F"/>
                </a:solidFill>
                <a:latin typeface="Times New Roman" panose="02020603050405020304" pitchFamily="18" charset="0"/>
                <a:cs typeface="Times New Roman" panose="02020603050405020304" pitchFamily="18" charset="0"/>
              </a:rPr>
              <a:t>Marfan’s</a:t>
            </a:r>
            <a:r>
              <a:rPr sz="2800" spc="105" dirty="0">
                <a:solidFill>
                  <a:srgbClr val="221F1F"/>
                </a:solidFill>
                <a:latin typeface="Times New Roman" panose="02020603050405020304" pitchFamily="18" charset="0"/>
                <a:cs typeface="Times New Roman" panose="02020603050405020304" pitchFamily="18" charset="0"/>
              </a:rPr>
              <a:t> </a:t>
            </a:r>
            <a:r>
              <a:rPr sz="2800" spc="185" dirty="0">
                <a:solidFill>
                  <a:srgbClr val="221F1F"/>
                </a:solidFill>
                <a:latin typeface="Times New Roman" panose="02020603050405020304" pitchFamily="18" charset="0"/>
                <a:cs typeface="Times New Roman" panose="02020603050405020304" pitchFamily="18" charset="0"/>
              </a:rPr>
              <a:t>syndrome,</a:t>
            </a:r>
            <a:r>
              <a:rPr sz="2800" spc="80" dirty="0">
                <a:solidFill>
                  <a:srgbClr val="221F1F"/>
                </a:solidFill>
                <a:latin typeface="Times New Roman" panose="02020603050405020304" pitchFamily="18" charset="0"/>
                <a:cs typeface="Times New Roman" panose="02020603050405020304" pitchFamily="18" charset="0"/>
              </a:rPr>
              <a:t> </a:t>
            </a:r>
            <a:r>
              <a:rPr sz="2800" spc="204" dirty="0">
                <a:solidFill>
                  <a:srgbClr val="221F1F"/>
                </a:solidFill>
                <a:latin typeface="Times New Roman" panose="02020603050405020304" pitchFamily="18" charset="0"/>
                <a:cs typeface="Times New Roman" panose="02020603050405020304" pitchFamily="18" charset="0"/>
              </a:rPr>
              <a:t>in</a:t>
            </a:r>
            <a:r>
              <a:rPr sz="2800" spc="80" dirty="0">
                <a:solidFill>
                  <a:srgbClr val="221F1F"/>
                </a:solidFill>
                <a:latin typeface="Times New Roman" panose="02020603050405020304" pitchFamily="18" charset="0"/>
                <a:cs typeface="Times New Roman" panose="02020603050405020304" pitchFamily="18" charset="0"/>
              </a:rPr>
              <a:t> </a:t>
            </a:r>
            <a:r>
              <a:rPr sz="2800" spc="130" dirty="0">
                <a:solidFill>
                  <a:srgbClr val="221F1F"/>
                </a:solidFill>
                <a:latin typeface="Times New Roman" panose="02020603050405020304" pitchFamily="18" charset="0"/>
                <a:cs typeface="Times New Roman" panose="02020603050405020304" pitchFamily="18" charset="0"/>
              </a:rPr>
              <a:t>childhood</a:t>
            </a:r>
            <a:r>
              <a:rPr sz="2800" spc="114" dirty="0">
                <a:solidFill>
                  <a:srgbClr val="221F1F"/>
                </a:solidFill>
                <a:latin typeface="Times New Roman" panose="02020603050405020304" pitchFamily="18" charset="0"/>
                <a:cs typeface="Times New Roman" panose="02020603050405020304" pitchFamily="18" charset="0"/>
              </a:rPr>
              <a:t> </a:t>
            </a:r>
            <a:r>
              <a:rPr sz="2800" spc="290" dirty="0">
                <a:solidFill>
                  <a:srgbClr val="221F1F"/>
                </a:solidFill>
                <a:latin typeface="Times New Roman" panose="02020603050405020304" pitchFamily="18" charset="0"/>
                <a:cs typeface="Times New Roman" panose="02020603050405020304" pitchFamily="18" charset="0"/>
              </a:rPr>
              <a:t>asthma</a:t>
            </a:r>
            <a:r>
              <a:rPr sz="2800" spc="85" dirty="0">
                <a:solidFill>
                  <a:srgbClr val="221F1F"/>
                </a:solidFill>
                <a:latin typeface="Times New Roman" panose="02020603050405020304" pitchFamily="18" charset="0"/>
                <a:cs typeface="Times New Roman" panose="02020603050405020304" pitchFamily="18" charset="0"/>
              </a:rPr>
              <a:t> </a:t>
            </a:r>
            <a:r>
              <a:rPr sz="2800" spc="270" dirty="0">
                <a:solidFill>
                  <a:srgbClr val="221F1F"/>
                </a:solidFill>
                <a:latin typeface="Times New Roman" panose="02020603050405020304" pitchFamily="18" charset="0"/>
                <a:cs typeface="Times New Roman" panose="02020603050405020304" pitchFamily="18" charset="0"/>
              </a:rPr>
              <a:t>and</a:t>
            </a:r>
            <a:r>
              <a:rPr sz="2800" spc="85" dirty="0">
                <a:solidFill>
                  <a:srgbClr val="221F1F"/>
                </a:solidFill>
                <a:latin typeface="Times New Roman" panose="02020603050405020304" pitchFamily="18" charset="0"/>
                <a:cs typeface="Times New Roman" panose="02020603050405020304" pitchFamily="18" charset="0"/>
              </a:rPr>
              <a:t> </a:t>
            </a:r>
            <a:r>
              <a:rPr sz="2800" spc="185" dirty="0">
                <a:solidFill>
                  <a:srgbClr val="221F1F"/>
                </a:solidFill>
                <a:latin typeface="Times New Roman" panose="02020603050405020304" pitchFamily="18" charset="0"/>
                <a:cs typeface="Times New Roman" panose="02020603050405020304" pitchFamily="18" charset="0"/>
              </a:rPr>
              <a:t>rickets</a:t>
            </a:r>
          </a:p>
        </p:txBody>
      </p:sp>
      <p:sp>
        <p:nvSpPr>
          <p:cNvPr id="6" name="object 6"/>
          <p:cNvSpPr/>
          <p:nvPr/>
        </p:nvSpPr>
        <p:spPr>
          <a:xfrm>
            <a:off x="218940" y="2347035"/>
            <a:ext cx="4404674" cy="451096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604971" y="3370848"/>
            <a:ext cx="3509772" cy="333908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888108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25323" y="363780"/>
            <a:ext cx="8268334" cy="443070"/>
          </a:xfrm>
          <a:prstGeom prst="rect">
            <a:avLst/>
          </a:prstGeom>
        </p:spPr>
        <p:txBody>
          <a:bodyPr vert="horz" wrap="square" lIns="0" tIns="12065" rIns="0" bIns="0" rtlCol="0">
            <a:spAutoFit/>
          </a:bodyPr>
          <a:lstStyle/>
          <a:p>
            <a:pPr marL="12700">
              <a:lnSpc>
                <a:spcPct val="100000"/>
              </a:lnSpc>
              <a:spcBef>
                <a:spcPts val="95"/>
              </a:spcBef>
            </a:pPr>
            <a:r>
              <a:rPr sz="2800" b="1" i="1" spc="60" dirty="0">
                <a:latin typeface="Times New Roman"/>
                <a:cs typeface="Times New Roman"/>
              </a:rPr>
              <a:t>4.</a:t>
            </a:r>
            <a:r>
              <a:rPr sz="2800" b="1" i="1" spc="-625" dirty="0">
                <a:latin typeface="Times New Roman"/>
                <a:cs typeface="Times New Roman"/>
              </a:rPr>
              <a:t> </a:t>
            </a:r>
            <a:r>
              <a:rPr sz="2800" b="1" i="1" spc="120" dirty="0">
                <a:latin typeface="Times New Roman"/>
                <a:cs typeface="Times New Roman"/>
              </a:rPr>
              <a:t>Pectus </a:t>
            </a:r>
            <a:r>
              <a:rPr sz="2800" b="1" i="1" spc="155" dirty="0">
                <a:latin typeface="Times New Roman"/>
                <a:cs typeface="Times New Roman"/>
              </a:rPr>
              <a:t>excavatum </a:t>
            </a:r>
            <a:r>
              <a:rPr sz="2800" b="1" i="1" spc="125" dirty="0">
                <a:latin typeface="Times New Roman"/>
                <a:cs typeface="Times New Roman"/>
              </a:rPr>
              <a:t>(funnel </a:t>
            </a:r>
            <a:r>
              <a:rPr sz="2800" b="1" i="1" spc="114" dirty="0">
                <a:latin typeface="Times New Roman"/>
                <a:cs typeface="Times New Roman"/>
              </a:rPr>
              <a:t>chest, </a:t>
            </a:r>
            <a:r>
              <a:rPr sz="2800" b="1" i="1" dirty="0">
                <a:latin typeface="Times New Roman"/>
                <a:cs typeface="Times New Roman"/>
              </a:rPr>
              <a:t>cobbler’s </a:t>
            </a:r>
            <a:r>
              <a:rPr sz="2800" b="1" i="1" spc="100" dirty="0">
                <a:latin typeface="Times New Roman"/>
                <a:cs typeface="Times New Roman"/>
              </a:rPr>
              <a:t>chest)</a:t>
            </a:r>
            <a:endParaRPr sz="2800" b="1" dirty="0">
              <a:latin typeface="Times New Roman"/>
              <a:cs typeface="Times New Roman"/>
            </a:endParaRPr>
          </a:p>
        </p:txBody>
      </p:sp>
      <p:sp>
        <p:nvSpPr>
          <p:cNvPr id="5" name="object 5"/>
          <p:cNvSpPr txBox="1"/>
          <p:nvPr/>
        </p:nvSpPr>
        <p:spPr>
          <a:xfrm>
            <a:off x="9928106" y="1665299"/>
            <a:ext cx="191135" cy="427355"/>
          </a:xfrm>
          <a:prstGeom prst="rect">
            <a:avLst/>
          </a:prstGeom>
        </p:spPr>
        <p:txBody>
          <a:bodyPr vert="horz" wrap="square" lIns="0" tIns="0" rIns="0" bIns="0" rtlCol="0">
            <a:spAutoFit/>
          </a:bodyPr>
          <a:lstStyle/>
          <a:p>
            <a:pPr>
              <a:lnSpc>
                <a:spcPts val="3315"/>
              </a:lnSpc>
            </a:pPr>
            <a:r>
              <a:rPr sz="2800" spc="100" dirty="0">
                <a:latin typeface="Times New Roman"/>
                <a:cs typeface="Times New Roman"/>
              </a:rPr>
              <a:t>y</a:t>
            </a:r>
            <a:endParaRPr sz="2800">
              <a:latin typeface="Times New Roman"/>
              <a:cs typeface="Times New Roman"/>
            </a:endParaRPr>
          </a:p>
        </p:txBody>
      </p:sp>
      <p:sp>
        <p:nvSpPr>
          <p:cNvPr id="6" name="object 6"/>
          <p:cNvSpPr txBox="1"/>
          <p:nvPr/>
        </p:nvSpPr>
        <p:spPr>
          <a:xfrm>
            <a:off x="75419" y="799476"/>
            <a:ext cx="9615805" cy="2159000"/>
          </a:xfrm>
          <a:prstGeom prst="rect">
            <a:avLst/>
          </a:prstGeom>
        </p:spPr>
        <p:txBody>
          <a:bodyPr vert="horz" wrap="square" lIns="0" tIns="12065" rIns="0" bIns="0" rtlCol="0">
            <a:spAutoFit/>
          </a:bodyPr>
          <a:lstStyle/>
          <a:p>
            <a:pPr marL="12700" marR="444500">
              <a:lnSpc>
                <a:spcPct val="100000"/>
              </a:lnSpc>
              <a:spcBef>
                <a:spcPts val="95"/>
              </a:spcBef>
            </a:pPr>
            <a:r>
              <a:rPr sz="2800" spc="254" dirty="0">
                <a:solidFill>
                  <a:srgbClr val="221F1F"/>
                </a:solidFill>
                <a:latin typeface="Times New Roman"/>
                <a:cs typeface="Times New Roman"/>
              </a:rPr>
              <a:t>It</a:t>
            </a:r>
            <a:r>
              <a:rPr sz="2800" spc="80" dirty="0">
                <a:solidFill>
                  <a:srgbClr val="221F1F"/>
                </a:solidFill>
                <a:latin typeface="Times New Roman"/>
                <a:cs typeface="Times New Roman"/>
              </a:rPr>
              <a:t> </a:t>
            </a:r>
            <a:r>
              <a:rPr sz="2800" spc="150" dirty="0">
                <a:solidFill>
                  <a:srgbClr val="221F1F"/>
                </a:solidFill>
                <a:latin typeface="Times New Roman"/>
                <a:cs typeface="Times New Roman"/>
              </a:rPr>
              <a:t>is</a:t>
            </a:r>
            <a:r>
              <a:rPr sz="2800" spc="85" dirty="0">
                <a:solidFill>
                  <a:srgbClr val="221F1F"/>
                </a:solidFill>
                <a:latin typeface="Times New Roman"/>
                <a:cs typeface="Times New Roman"/>
              </a:rPr>
              <a:t> </a:t>
            </a:r>
            <a:r>
              <a:rPr sz="2800" spc="250" dirty="0">
                <a:solidFill>
                  <a:srgbClr val="221F1F"/>
                </a:solidFill>
                <a:latin typeface="Times New Roman"/>
                <a:cs typeface="Times New Roman"/>
              </a:rPr>
              <a:t>the</a:t>
            </a:r>
            <a:r>
              <a:rPr sz="2800" spc="80" dirty="0">
                <a:solidFill>
                  <a:srgbClr val="221F1F"/>
                </a:solidFill>
                <a:latin typeface="Times New Roman"/>
                <a:cs typeface="Times New Roman"/>
              </a:rPr>
              <a:t> </a:t>
            </a:r>
            <a:r>
              <a:rPr lang="en-IN" sz="2800" spc="185" dirty="0" smtClean="0">
                <a:solidFill>
                  <a:srgbClr val="221F1F"/>
                </a:solidFill>
                <a:latin typeface="Times New Roman"/>
                <a:cs typeface="Times New Roman"/>
              </a:rPr>
              <a:t>Exaggerated </a:t>
            </a:r>
            <a:r>
              <a:rPr sz="2800" spc="150" dirty="0" smtClean="0">
                <a:solidFill>
                  <a:srgbClr val="221F1F"/>
                </a:solidFill>
                <a:latin typeface="Times New Roman"/>
                <a:cs typeface="Times New Roman"/>
              </a:rPr>
              <a:t>hollowness</a:t>
            </a:r>
            <a:r>
              <a:rPr sz="2800" spc="120" dirty="0" smtClean="0">
                <a:solidFill>
                  <a:srgbClr val="221F1F"/>
                </a:solidFill>
                <a:latin typeface="Times New Roman"/>
                <a:cs typeface="Times New Roman"/>
              </a:rPr>
              <a:t> </a:t>
            </a:r>
            <a:r>
              <a:rPr sz="2800" spc="140" dirty="0">
                <a:solidFill>
                  <a:srgbClr val="221F1F"/>
                </a:solidFill>
                <a:latin typeface="Times New Roman"/>
                <a:cs typeface="Times New Roman"/>
              </a:rPr>
              <a:t>over</a:t>
            </a:r>
            <a:r>
              <a:rPr sz="2800" spc="65" dirty="0">
                <a:solidFill>
                  <a:srgbClr val="221F1F"/>
                </a:solidFill>
                <a:latin typeface="Times New Roman"/>
                <a:cs typeface="Times New Roman"/>
              </a:rPr>
              <a:t> </a:t>
            </a:r>
            <a:r>
              <a:rPr sz="2800" spc="250" dirty="0">
                <a:solidFill>
                  <a:srgbClr val="221F1F"/>
                </a:solidFill>
                <a:latin typeface="Times New Roman"/>
                <a:cs typeface="Times New Roman"/>
              </a:rPr>
              <a:t>the  </a:t>
            </a:r>
            <a:r>
              <a:rPr sz="2800" spc="140" dirty="0" smtClean="0">
                <a:solidFill>
                  <a:srgbClr val="221F1F"/>
                </a:solidFill>
                <a:latin typeface="Times New Roman"/>
                <a:cs typeface="Times New Roman"/>
              </a:rPr>
              <a:t>lower</a:t>
            </a:r>
            <a:r>
              <a:rPr lang="en-IN" sz="2800" spc="75" dirty="0">
                <a:solidFill>
                  <a:srgbClr val="221F1F"/>
                </a:solidFill>
                <a:latin typeface="Times New Roman"/>
                <a:cs typeface="Times New Roman"/>
              </a:rPr>
              <a:t> </a:t>
            </a:r>
            <a:r>
              <a:rPr sz="2800" spc="245" dirty="0" smtClean="0">
                <a:solidFill>
                  <a:srgbClr val="221F1F"/>
                </a:solidFill>
                <a:latin typeface="Times New Roman"/>
                <a:cs typeface="Times New Roman"/>
              </a:rPr>
              <a:t>sternum</a:t>
            </a:r>
            <a:r>
              <a:rPr sz="2800" spc="245" dirty="0">
                <a:solidFill>
                  <a:srgbClr val="221F1F"/>
                </a:solidFill>
                <a:latin typeface="Times New Roman"/>
                <a:cs typeface="Times New Roman"/>
              </a:rPr>
              <a:t>.</a:t>
            </a:r>
            <a:r>
              <a:rPr sz="2800" spc="80" dirty="0">
                <a:solidFill>
                  <a:srgbClr val="221F1F"/>
                </a:solidFill>
                <a:latin typeface="Times New Roman"/>
                <a:cs typeface="Times New Roman"/>
              </a:rPr>
              <a:t> </a:t>
            </a:r>
            <a:r>
              <a:rPr sz="2800" spc="254" dirty="0">
                <a:solidFill>
                  <a:srgbClr val="221F1F"/>
                </a:solidFill>
                <a:latin typeface="Times New Roman"/>
                <a:cs typeface="Times New Roman"/>
              </a:rPr>
              <a:t>It</a:t>
            </a:r>
            <a:r>
              <a:rPr sz="2800" spc="80" dirty="0">
                <a:solidFill>
                  <a:srgbClr val="221F1F"/>
                </a:solidFill>
                <a:latin typeface="Times New Roman"/>
                <a:cs typeface="Times New Roman"/>
              </a:rPr>
              <a:t> </a:t>
            </a:r>
            <a:r>
              <a:rPr sz="2800" spc="150" dirty="0">
                <a:solidFill>
                  <a:srgbClr val="221F1F"/>
                </a:solidFill>
                <a:latin typeface="Times New Roman"/>
                <a:cs typeface="Times New Roman"/>
              </a:rPr>
              <a:t>is</a:t>
            </a:r>
            <a:r>
              <a:rPr sz="2800" spc="80" dirty="0">
                <a:solidFill>
                  <a:srgbClr val="221F1F"/>
                </a:solidFill>
                <a:latin typeface="Times New Roman"/>
                <a:cs typeface="Times New Roman"/>
              </a:rPr>
              <a:t> </a:t>
            </a:r>
            <a:r>
              <a:rPr sz="2800" spc="310" dirty="0">
                <a:solidFill>
                  <a:srgbClr val="221F1F"/>
                </a:solidFill>
                <a:latin typeface="Times New Roman"/>
                <a:cs typeface="Times New Roman"/>
              </a:rPr>
              <a:t>a</a:t>
            </a:r>
            <a:r>
              <a:rPr sz="2800" spc="90" dirty="0">
                <a:solidFill>
                  <a:srgbClr val="221F1F"/>
                </a:solidFill>
                <a:latin typeface="Times New Roman"/>
                <a:cs typeface="Times New Roman"/>
              </a:rPr>
              <a:t> </a:t>
            </a:r>
            <a:r>
              <a:rPr sz="2800" spc="180" dirty="0">
                <a:solidFill>
                  <a:srgbClr val="221F1F"/>
                </a:solidFill>
                <a:latin typeface="Times New Roman"/>
                <a:cs typeface="Times New Roman"/>
              </a:rPr>
              <a:t>developmental</a:t>
            </a:r>
            <a:r>
              <a:rPr sz="2800" spc="100" dirty="0">
                <a:solidFill>
                  <a:srgbClr val="221F1F"/>
                </a:solidFill>
                <a:latin typeface="Times New Roman"/>
                <a:cs typeface="Times New Roman"/>
              </a:rPr>
              <a:t> </a:t>
            </a:r>
            <a:r>
              <a:rPr sz="2800" spc="125" dirty="0">
                <a:solidFill>
                  <a:srgbClr val="221F1F"/>
                </a:solidFill>
                <a:latin typeface="Times New Roman"/>
                <a:cs typeface="Times New Roman"/>
              </a:rPr>
              <a:t>defect.</a:t>
            </a:r>
            <a:endParaRPr sz="2800" dirty="0">
              <a:latin typeface="Times New Roman"/>
              <a:cs typeface="Times New Roman"/>
            </a:endParaRPr>
          </a:p>
          <a:p>
            <a:pPr marL="12700" marR="5080">
              <a:lnSpc>
                <a:spcPct val="100000"/>
              </a:lnSpc>
            </a:pPr>
            <a:r>
              <a:rPr sz="2800" spc="200" dirty="0">
                <a:solidFill>
                  <a:srgbClr val="221F1F"/>
                </a:solidFill>
                <a:latin typeface="Times New Roman"/>
                <a:cs typeface="Times New Roman"/>
              </a:rPr>
              <a:t>The</a:t>
            </a:r>
            <a:r>
              <a:rPr sz="2800" spc="80" dirty="0">
                <a:solidFill>
                  <a:srgbClr val="221F1F"/>
                </a:solidFill>
                <a:latin typeface="Times New Roman"/>
                <a:cs typeface="Times New Roman"/>
              </a:rPr>
              <a:t> </a:t>
            </a:r>
            <a:r>
              <a:rPr sz="2800" spc="190" dirty="0">
                <a:solidFill>
                  <a:srgbClr val="221F1F"/>
                </a:solidFill>
                <a:latin typeface="Times New Roman"/>
                <a:cs typeface="Times New Roman"/>
              </a:rPr>
              <a:t>apex</a:t>
            </a:r>
            <a:r>
              <a:rPr sz="2800" spc="80" dirty="0">
                <a:solidFill>
                  <a:srgbClr val="221F1F"/>
                </a:solidFill>
                <a:latin typeface="Times New Roman"/>
                <a:cs typeface="Times New Roman"/>
              </a:rPr>
              <a:t> </a:t>
            </a:r>
            <a:r>
              <a:rPr sz="2800" spc="235" dirty="0">
                <a:solidFill>
                  <a:srgbClr val="221F1F"/>
                </a:solidFill>
                <a:latin typeface="Times New Roman"/>
                <a:cs typeface="Times New Roman"/>
              </a:rPr>
              <a:t>beat</a:t>
            </a:r>
            <a:r>
              <a:rPr sz="2800" spc="75" dirty="0">
                <a:solidFill>
                  <a:srgbClr val="221F1F"/>
                </a:solidFill>
                <a:latin typeface="Times New Roman"/>
                <a:cs typeface="Times New Roman"/>
              </a:rPr>
              <a:t> </a:t>
            </a:r>
            <a:r>
              <a:rPr sz="2800" spc="180" dirty="0">
                <a:solidFill>
                  <a:srgbClr val="221F1F"/>
                </a:solidFill>
                <a:latin typeface="Times New Roman"/>
                <a:cs typeface="Times New Roman"/>
              </a:rPr>
              <a:t>shifted</a:t>
            </a:r>
            <a:r>
              <a:rPr sz="2800" spc="110" dirty="0">
                <a:solidFill>
                  <a:srgbClr val="221F1F"/>
                </a:solidFill>
                <a:latin typeface="Times New Roman"/>
                <a:cs typeface="Times New Roman"/>
              </a:rPr>
              <a:t> </a:t>
            </a:r>
            <a:r>
              <a:rPr sz="2800" spc="240" dirty="0">
                <a:solidFill>
                  <a:srgbClr val="221F1F"/>
                </a:solidFill>
                <a:latin typeface="Times New Roman"/>
                <a:cs typeface="Times New Roman"/>
              </a:rPr>
              <a:t>further</a:t>
            </a:r>
            <a:r>
              <a:rPr sz="2800" spc="75" dirty="0">
                <a:solidFill>
                  <a:srgbClr val="221F1F"/>
                </a:solidFill>
                <a:latin typeface="Times New Roman"/>
                <a:cs typeface="Times New Roman"/>
              </a:rPr>
              <a:t> </a:t>
            </a:r>
            <a:r>
              <a:rPr sz="2800" spc="150" dirty="0">
                <a:solidFill>
                  <a:srgbClr val="221F1F"/>
                </a:solidFill>
                <a:latin typeface="Times New Roman"/>
                <a:cs typeface="Times New Roman"/>
              </a:rPr>
              <a:t>to</a:t>
            </a:r>
            <a:r>
              <a:rPr sz="2800" spc="75" dirty="0">
                <a:solidFill>
                  <a:srgbClr val="221F1F"/>
                </a:solidFill>
                <a:latin typeface="Times New Roman"/>
                <a:cs typeface="Times New Roman"/>
              </a:rPr>
              <a:t> </a:t>
            </a:r>
            <a:r>
              <a:rPr sz="2800" spc="250" dirty="0">
                <a:solidFill>
                  <a:srgbClr val="221F1F"/>
                </a:solidFill>
                <a:latin typeface="Times New Roman"/>
                <a:cs typeface="Times New Roman"/>
              </a:rPr>
              <a:t>the</a:t>
            </a:r>
            <a:r>
              <a:rPr sz="2800" spc="80" dirty="0">
                <a:solidFill>
                  <a:srgbClr val="221F1F"/>
                </a:solidFill>
                <a:latin typeface="Times New Roman"/>
                <a:cs typeface="Times New Roman"/>
              </a:rPr>
              <a:t> </a:t>
            </a:r>
            <a:r>
              <a:rPr sz="2800" spc="140" dirty="0">
                <a:solidFill>
                  <a:srgbClr val="221F1F"/>
                </a:solidFill>
                <a:latin typeface="Times New Roman"/>
                <a:cs typeface="Times New Roman"/>
              </a:rPr>
              <a:t>left</a:t>
            </a:r>
            <a:r>
              <a:rPr sz="2800" spc="90" dirty="0">
                <a:solidFill>
                  <a:srgbClr val="221F1F"/>
                </a:solidFill>
                <a:latin typeface="Times New Roman"/>
                <a:cs typeface="Times New Roman"/>
              </a:rPr>
              <a:t> </a:t>
            </a:r>
            <a:r>
              <a:rPr sz="2800" spc="270" dirty="0">
                <a:solidFill>
                  <a:srgbClr val="221F1F"/>
                </a:solidFill>
                <a:latin typeface="Times New Roman"/>
                <a:cs typeface="Times New Roman"/>
              </a:rPr>
              <a:t>and</a:t>
            </a:r>
            <a:r>
              <a:rPr sz="2800" spc="135" dirty="0">
                <a:solidFill>
                  <a:srgbClr val="221F1F"/>
                </a:solidFill>
                <a:latin typeface="Times New Roman"/>
                <a:cs typeface="Times New Roman"/>
              </a:rPr>
              <a:t> </a:t>
            </a:r>
            <a:r>
              <a:rPr sz="2800" spc="250" dirty="0">
                <a:latin typeface="Times New Roman"/>
                <a:cs typeface="Times New Roman"/>
              </a:rPr>
              <a:t>the</a:t>
            </a:r>
            <a:r>
              <a:rPr sz="2800" spc="75" dirty="0">
                <a:latin typeface="Times New Roman"/>
                <a:cs typeface="Times New Roman"/>
              </a:rPr>
              <a:t> </a:t>
            </a:r>
            <a:r>
              <a:rPr sz="2800" spc="195" dirty="0">
                <a:latin typeface="Times New Roman"/>
                <a:cs typeface="Times New Roman"/>
              </a:rPr>
              <a:t>ventilator  </a:t>
            </a:r>
            <a:r>
              <a:rPr sz="2800" spc="165" dirty="0">
                <a:latin typeface="Times New Roman"/>
                <a:cs typeface="Times New Roman"/>
              </a:rPr>
              <a:t>capacity </a:t>
            </a:r>
            <a:r>
              <a:rPr sz="2800" spc="-5" dirty="0">
                <a:latin typeface="Times New Roman"/>
                <a:cs typeface="Times New Roman"/>
              </a:rPr>
              <a:t>of </a:t>
            </a:r>
            <a:r>
              <a:rPr sz="2800" spc="254" dirty="0">
                <a:latin typeface="Times New Roman"/>
                <a:cs typeface="Times New Roman"/>
              </a:rPr>
              <a:t>the </a:t>
            </a:r>
            <a:r>
              <a:rPr sz="2800" spc="195" dirty="0">
                <a:latin typeface="Times New Roman"/>
                <a:cs typeface="Times New Roman"/>
              </a:rPr>
              <a:t>lung </a:t>
            </a:r>
            <a:r>
              <a:rPr sz="2800" spc="150" dirty="0">
                <a:latin typeface="Times New Roman"/>
                <a:cs typeface="Times New Roman"/>
              </a:rPr>
              <a:t>is</a:t>
            </a:r>
            <a:r>
              <a:rPr sz="2800" spc="-200" dirty="0">
                <a:latin typeface="Times New Roman"/>
                <a:cs typeface="Times New Roman"/>
              </a:rPr>
              <a:t> </a:t>
            </a:r>
            <a:r>
              <a:rPr sz="2800" spc="190" dirty="0">
                <a:latin typeface="Times New Roman"/>
                <a:cs typeface="Times New Roman"/>
              </a:rPr>
              <a:t>restricted.</a:t>
            </a:r>
            <a:endParaRPr sz="2800" dirty="0">
              <a:latin typeface="Times New Roman"/>
              <a:cs typeface="Times New Roman"/>
            </a:endParaRPr>
          </a:p>
          <a:p>
            <a:pPr marL="12700">
              <a:lnSpc>
                <a:spcPct val="100000"/>
              </a:lnSpc>
            </a:pPr>
            <a:r>
              <a:rPr sz="2800" spc="254" dirty="0">
                <a:latin typeface="Times New Roman"/>
                <a:cs typeface="Times New Roman"/>
              </a:rPr>
              <a:t>It </a:t>
            </a:r>
            <a:r>
              <a:rPr sz="2800" spc="150" dirty="0">
                <a:latin typeface="Times New Roman"/>
                <a:cs typeface="Times New Roman"/>
              </a:rPr>
              <a:t>is </a:t>
            </a:r>
            <a:r>
              <a:rPr sz="2800" spc="204" dirty="0">
                <a:latin typeface="Times New Roman"/>
                <a:cs typeface="Times New Roman"/>
              </a:rPr>
              <a:t>seen in </a:t>
            </a:r>
            <a:r>
              <a:rPr sz="2800" spc="140" dirty="0">
                <a:latin typeface="Times New Roman"/>
                <a:cs typeface="Times New Roman"/>
              </a:rPr>
              <a:t>Marfan’s</a:t>
            </a:r>
            <a:r>
              <a:rPr sz="2800" spc="-415" dirty="0">
                <a:latin typeface="Times New Roman"/>
                <a:cs typeface="Times New Roman"/>
              </a:rPr>
              <a:t> </a:t>
            </a:r>
            <a:r>
              <a:rPr sz="2800" spc="195" dirty="0">
                <a:latin typeface="Times New Roman"/>
                <a:cs typeface="Times New Roman"/>
              </a:rPr>
              <a:t>syndrome</a:t>
            </a:r>
            <a:endParaRPr sz="2800" dirty="0">
              <a:latin typeface="Times New Roman"/>
              <a:cs typeface="Times New Roman"/>
            </a:endParaRPr>
          </a:p>
        </p:txBody>
      </p:sp>
      <p:sp>
        <p:nvSpPr>
          <p:cNvPr id="7" name="object 7"/>
          <p:cNvSpPr/>
          <p:nvPr/>
        </p:nvSpPr>
        <p:spPr>
          <a:xfrm>
            <a:off x="5708903" y="2081731"/>
            <a:ext cx="3457666" cy="476987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9770185" y="585315"/>
            <a:ext cx="2346959" cy="607618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57427" y="3357371"/>
            <a:ext cx="3774948" cy="305828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236292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31523" y="6259067"/>
            <a:ext cx="398145" cy="399415"/>
          </a:xfrm>
          <a:custGeom>
            <a:avLst/>
            <a:gdLst/>
            <a:ahLst/>
            <a:cxnLst/>
            <a:rect l="l" t="t" r="r" b="b"/>
            <a:pathLst>
              <a:path w="398145" h="399415">
                <a:moveTo>
                  <a:pt x="0" y="199643"/>
                </a:moveTo>
                <a:lnTo>
                  <a:pt x="5251" y="153867"/>
                </a:lnTo>
                <a:lnTo>
                  <a:pt x="20211" y="111845"/>
                </a:lnTo>
                <a:lnTo>
                  <a:pt x="43687" y="74776"/>
                </a:lnTo>
                <a:lnTo>
                  <a:pt x="74484" y="43859"/>
                </a:lnTo>
                <a:lnTo>
                  <a:pt x="111411" y="20291"/>
                </a:lnTo>
                <a:lnTo>
                  <a:pt x="153275" y="5272"/>
                </a:lnTo>
                <a:lnTo>
                  <a:pt x="198881" y="0"/>
                </a:lnTo>
                <a:lnTo>
                  <a:pt x="244488" y="5272"/>
                </a:lnTo>
                <a:lnTo>
                  <a:pt x="286352" y="20291"/>
                </a:lnTo>
                <a:lnTo>
                  <a:pt x="323279" y="43859"/>
                </a:lnTo>
                <a:lnTo>
                  <a:pt x="354076" y="74776"/>
                </a:lnTo>
                <a:lnTo>
                  <a:pt x="377552" y="111845"/>
                </a:lnTo>
                <a:lnTo>
                  <a:pt x="392512" y="153867"/>
                </a:lnTo>
                <a:lnTo>
                  <a:pt x="397764" y="199643"/>
                </a:lnTo>
                <a:lnTo>
                  <a:pt x="392512" y="245420"/>
                </a:lnTo>
                <a:lnTo>
                  <a:pt x="377552" y="287442"/>
                </a:lnTo>
                <a:lnTo>
                  <a:pt x="354076" y="324511"/>
                </a:lnTo>
                <a:lnTo>
                  <a:pt x="323279" y="355428"/>
                </a:lnTo>
                <a:lnTo>
                  <a:pt x="286352" y="378996"/>
                </a:lnTo>
                <a:lnTo>
                  <a:pt x="244488" y="394015"/>
                </a:lnTo>
                <a:lnTo>
                  <a:pt x="198881" y="399287"/>
                </a:lnTo>
                <a:lnTo>
                  <a:pt x="153275" y="394015"/>
                </a:lnTo>
                <a:lnTo>
                  <a:pt x="111411" y="378996"/>
                </a:lnTo>
                <a:lnTo>
                  <a:pt x="74484" y="355428"/>
                </a:lnTo>
                <a:lnTo>
                  <a:pt x="43687" y="324511"/>
                </a:lnTo>
                <a:lnTo>
                  <a:pt x="20211" y="287442"/>
                </a:lnTo>
                <a:lnTo>
                  <a:pt x="5251" y="245420"/>
                </a:lnTo>
                <a:lnTo>
                  <a:pt x="0" y="199643"/>
                </a:lnTo>
                <a:close/>
              </a:path>
            </a:pathLst>
          </a:custGeom>
          <a:ln w="12192">
            <a:solidFill>
              <a:srgbClr val="FFFFFF"/>
            </a:solidFill>
          </a:ln>
        </p:spPr>
        <p:txBody>
          <a:bodyPr wrap="square" lIns="0" tIns="0" rIns="0" bIns="0" rtlCol="0"/>
          <a:lstStyle/>
          <a:p>
            <a:endParaRPr/>
          </a:p>
        </p:txBody>
      </p:sp>
      <p:sp>
        <p:nvSpPr>
          <p:cNvPr id="4" name="object 4"/>
          <p:cNvSpPr txBox="1">
            <a:spLocks noGrp="1"/>
          </p:cNvSpPr>
          <p:nvPr>
            <p:ph type="title"/>
          </p:nvPr>
        </p:nvSpPr>
        <p:spPr>
          <a:xfrm>
            <a:off x="257577" y="873125"/>
            <a:ext cx="7122017" cy="3924150"/>
          </a:xfrm>
          <a:prstGeom prst="rect">
            <a:avLst/>
          </a:prstGeom>
        </p:spPr>
        <p:txBody>
          <a:bodyPr vert="horz" wrap="square" lIns="0" tIns="45719" rIns="0" bIns="0" rtlCol="0">
            <a:spAutoFit/>
          </a:bodyPr>
          <a:lstStyle/>
          <a:p>
            <a:pPr marL="12700" marR="5080" lvl="0">
              <a:lnSpc>
                <a:spcPct val="100000"/>
              </a:lnSpc>
              <a:spcBef>
                <a:spcPts val="95"/>
              </a:spcBef>
            </a:pPr>
            <a:r>
              <a:rPr sz="2800" b="1" spc="110" dirty="0">
                <a:latin typeface="Times New Roman" panose="02020603050405020304" pitchFamily="18" charset="0"/>
                <a:cs typeface="Times New Roman" panose="02020603050405020304" pitchFamily="18" charset="0"/>
              </a:rPr>
              <a:t>5. </a:t>
            </a:r>
            <a:r>
              <a:rPr sz="2800" b="1" i="1" spc="40" dirty="0">
                <a:latin typeface="Times New Roman" panose="02020603050405020304" pitchFamily="18" charset="0"/>
                <a:cs typeface="Times New Roman" panose="02020603050405020304" pitchFamily="18" charset="0"/>
              </a:rPr>
              <a:t>Harrison’s </a:t>
            </a:r>
            <a:r>
              <a:rPr sz="2800" b="1" i="1" spc="75" dirty="0">
                <a:latin typeface="Times New Roman" panose="02020603050405020304" pitchFamily="18" charset="0"/>
                <a:cs typeface="Times New Roman" panose="02020603050405020304" pitchFamily="18" charset="0"/>
              </a:rPr>
              <a:t>sulcus</a:t>
            </a:r>
            <a:r>
              <a:rPr sz="2800" b="1" i="1" spc="75" dirty="0">
                <a:solidFill>
                  <a:srgbClr val="221F1F"/>
                </a:solidFill>
                <a:latin typeface="Times New Roman" panose="02020603050405020304" pitchFamily="18" charset="0"/>
                <a:cs typeface="Times New Roman" panose="02020603050405020304" pitchFamily="18" charset="0"/>
              </a:rPr>
              <a:t>: </a:t>
            </a:r>
            <a:r>
              <a:rPr sz="2800" spc="254" dirty="0">
                <a:solidFill>
                  <a:srgbClr val="221F1F"/>
                </a:solidFill>
                <a:latin typeface="Times New Roman" panose="02020603050405020304" pitchFamily="18" charset="0"/>
                <a:cs typeface="Times New Roman" panose="02020603050405020304" pitchFamily="18" charset="0"/>
              </a:rPr>
              <a:t>It </a:t>
            </a:r>
            <a:r>
              <a:rPr sz="2800" spc="150" dirty="0">
                <a:solidFill>
                  <a:srgbClr val="221F1F"/>
                </a:solidFill>
                <a:latin typeface="Times New Roman" panose="02020603050405020304" pitchFamily="18" charset="0"/>
                <a:cs typeface="Times New Roman" panose="02020603050405020304" pitchFamily="18" charset="0"/>
              </a:rPr>
              <a:t>is </a:t>
            </a:r>
            <a:r>
              <a:rPr sz="2800" spc="215" dirty="0">
                <a:solidFill>
                  <a:srgbClr val="221F1F"/>
                </a:solidFill>
                <a:latin typeface="Times New Roman" panose="02020603050405020304" pitchFamily="18" charset="0"/>
                <a:cs typeface="Times New Roman" panose="02020603050405020304" pitchFamily="18" charset="0"/>
              </a:rPr>
              <a:t>due </a:t>
            </a:r>
            <a:r>
              <a:rPr sz="2800" spc="155" dirty="0">
                <a:solidFill>
                  <a:srgbClr val="221F1F"/>
                </a:solidFill>
                <a:latin typeface="Times New Roman" panose="02020603050405020304" pitchFamily="18" charset="0"/>
                <a:cs typeface="Times New Roman" panose="02020603050405020304" pitchFamily="18" charset="0"/>
              </a:rPr>
              <a:t>to </a:t>
            </a:r>
            <a:r>
              <a:rPr sz="2800" spc="250" dirty="0">
                <a:solidFill>
                  <a:srgbClr val="221F1F"/>
                </a:solidFill>
                <a:latin typeface="Times New Roman" panose="02020603050405020304" pitchFamily="18" charset="0"/>
                <a:cs typeface="Times New Roman" panose="02020603050405020304" pitchFamily="18" charset="0"/>
              </a:rPr>
              <a:t>the </a:t>
            </a:r>
            <a:r>
              <a:rPr sz="2800" spc="204" dirty="0">
                <a:solidFill>
                  <a:srgbClr val="221F1F"/>
                </a:solidFill>
                <a:latin typeface="Times New Roman" panose="02020603050405020304" pitchFamily="18" charset="0"/>
                <a:cs typeface="Times New Roman" panose="02020603050405020304" pitchFamily="18" charset="0"/>
              </a:rPr>
              <a:t>indrawing </a:t>
            </a:r>
            <a:r>
              <a:rPr sz="2800" spc="-5" dirty="0">
                <a:solidFill>
                  <a:srgbClr val="221F1F"/>
                </a:solidFill>
                <a:latin typeface="Times New Roman" panose="02020603050405020304" pitchFamily="18" charset="0"/>
                <a:cs typeface="Times New Roman" panose="02020603050405020304" pitchFamily="18" charset="0"/>
              </a:rPr>
              <a:t>of </a:t>
            </a:r>
            <a:r>
              <a:rPr sz="2800" spc="190" dirty="0">
                <a:solidFill>
                  <a:srgbClr val="221F1F"/>
                </a:solidFill>
                <a:latin typeface="Times New Roman" panose="02020603050405020304" pitchFamily="18" charset="0"/>
                <a:cs typeface="Times New Roman" panose="02020603050405020304" pitchFamily="18" charset="0"/>
              </a:rPr>
              <a:t>ribs </a:t>
            </a:r>
            <a:r>
              <a:rPr sz="2800" spc="150" dirty="0">
                <a:solidFill>
                  <a:srgbClr val="221F1F"/>
                </a:solidFill>
                <a:latin typeface="Times New Roman" panose="02020603050405020304" pitchFamily="18" charset="0"/>
                <a:cs typeface="Times New Roman" panose="02020603050405020304" pitchFamily="18" charset="0"/>
              </a:rPr>
              <a:t>to form  </a:t>
            </a:r>
            <a:r>
              <a:rPr sz="2800" spc="195" dirty="0">
                <a:solidFill>
                  <a:srgbClr val="221F1F"/>
                </a:solidFill>
                <a:latin typeface="Times New Roman" panose="02020603050405020304" pitchFamily="18" charset="0"/>
                <a:cs typeface="Times New Roman" panose="02020603050405020304" pitchFamily="18" charset="0"/>
              </a:rPr>
              <a:t>symmetrical</a:t>
            </a:r>
            <a:r>
              <a:rPr sz="2800" spc="110" dirty="0">
                <a:solidFill>
                  <a:srgbClr val="221F1F"/>
                </a:solidFill>
                <a:latin typeface="Times New Roman" panose="02020603050405020304" pitchFamily="18" charset="0"/>
                <a:cs typeface="Times New Roman" panose="02020603050405020304" pitchFamily="18" charset="0"/>
              </a:rPr>
              <a:t> </a:t>
            </a:r>
            <a:r>
              <a:rPr sz="2800" spc="180" dirty="0">
                <a:solidFill>
                  <a:srgbClr val="221F1F"/>
                </a:solidFill>
                <a:latin typeface="Times New Roman" panose="02020603050405020304" pitchFamily="18" charset="0"/>
                <a:cs typeface="Times New Roman" panose="02020603050405020304" pitchFamily="18" charset="0"/>
              </a:rPr>
              <a:t>horizontal</a:t>
            </a:r>
            <a:r>
              <a:rPr sz="2800" spc="114" dirty="0">
                <a:solidFill>
                  <a:srgbClr val="221F1F"/>
                </a:solidFill>
                <a:latin typeface="Times New Roman" panose="02020603050405020304" pitchFamily="18" charset="0"/>
                <a:cs typeface="Times New Roman" panose="02020603050405020304" pitchFamily="18" charset="0"/>
              </a:rPr>
              <a:t> </a:t>
            </a:r>
            <a:r>
              <a:rPr sz="2800" spc="120" dirty="0">
                <a:solidFill>
                  <a:srgbClr val="221F1F"/>
                </a:solidFill>
                <a:latin typeface="Times New Roman" panose="02020603050405020304" pitchFamily="18" charset="0"/>
                <a:cs typeface="Times New Roman" panose="02020603050405020304" pitchFamily="18" charset="0"/>
              </a:rPr>
              <a:t>grooves</a:t>
            </a:r>
            <a:r>
              <a:rPr sz="2800" spc="85" dirty="0">
                <a:solidFill>
                  <a:srgbClr val="221F1F"/>
                </a:solidFill>
                <a:latin typeface="Times New Roman" panose="02020603050405020304" pitchFamily="18" charset="0"/>
                <a:cs typeface="Times New Roman" panose="02020603050405020304" pitchFamily="18" charset="0"/>
              </a:rPr>
              <a:t> </a:t>
            </a:r>
            <a:r>
              <a:rPr sz="2800" spc="140" dirty="0">
                <a:solidFill>
                  <a:srgbClr val="221F1F"/>
                </a:solidFill>
                <a:latin typeface="Times New Roman" panose="02020603050405020304" pitchFamily="18" charset="0"/>
                <a:cs typeface="Times New Roman" panose="02020603050405020304" pitchFamily="18" charset="0"/>
              </a:rPr>
              <a:t>above</a:t>
            </a:r>
            <a:r>
              <a:rPr sz="2800" spc="85" dirty="0">
                <a:solidFill>
                  <a:srgbClr val="221F1F"/>
                </a:solidFill>
                <a:latin typeface="Times New Roman" panose="02020603050405020304" pitchFamily="18" charset="0"/>
                <a:cs typeface="Times New Roman" panose="02020603050405020304" pitchFamily="18" charset="0"/>
              </a:rPr>
              <a:t> </a:t>
            </a:r>
            <a:r>
              <a:rPr sz="2800" spc="250" dirty="0">
                <a:solidFill>
                  <a:srgbClr val="221F1F"/>
                </a:solidFill>
                <a:latin typeface="Times New Roman" panose="02020603050405020304" pitchFamily="18" charset="0"/>
                <a:cs typeface="Times New Roman" panose="02020603050405020304" pitchFamily="18" charset="0"/>
              </a:rPr>
              <a:t>the</a:t>
            </a:r>
            <a:r>
              <a:rPr sz="2800" spc="85" dirty="0">
                <a:solidFill>
                  <a:srgbClr val="221F1F"/>
                </a:solidFill>
                <a:latin typeface="Times New Roman" panose="02020603050405020304" pitchFamily="18" charset="0"/>
                <a:cs typeface="Times New Roman" panose="02020603050405020304" pitchFamily="18" charset="0"/>
              </a:rPr>
              <a:t> </a:t>
            </a:r>
            <a:r>
              <a:rPr sz="2800" spc="150" dirty="0">
                <a:solidFill>
                  <a:srgbClr val="221F1F"/>
                </a:solidFill>
                <a:latin typeface="Times New Roman" panose="02020603050405020304" pitchFamily="18" charset="0"/>
                <a:cs typeface="Times New Roman" panose="02020603050405020304" pitchFamily="18" charset="0"/>
              </a:rPr>
              <a:t>costal</a:t>
            </a:r>
            <a:r>
              <a:rPr sz="2800" spc="90" dirty="0">
                <a:solidFill>
                  <a:srgbClr val="221F1F"/>
                </a:solidFill>
                <a:latin typeface="Times New Roman" panose="02020603050405020304" pitchFamily="18" charset="0"/>
                <a:cs typeface="Times New Roman" panose="02020603050405020304" pitchFamily="18" charset="0"/>
              </a:rPr>
              <a:t> </a:t>
            </a:r>
            <a:r>
              <a:rPr sz="2800" spc="210" dirty="0">
                <a:solidFill>
                  <a:srgbClr val="221F1F"/>
                </a:solidFill>
                <a:latin typeface="Times New Roman" panose="02020603050405020304" pitchFamily="18" charset="0"/>
                <a:cs typeface="Times New Roman" panose="02020603050405020304" pitchFamily="18" charset="0"/>
              </a:rPr>
              <a:t>margin,</a:t>
            </a:r>
            <a:r>
              <a:rPr sz="2800" spc="114" dirty="0">
                <a:solidFill>
                  <a:srgbClr val="221F1F"/>
                </a:solidFill>
                <a:latin typeface="Times New Roman" panose="02020603050405020304" pitchFamily="18" charset="0"/>
                <a:cs typeface="Times New Roman" panose="02020603050405020304" pitchFamily="18" charset="0"/>
              </a:rPr>
              <a:t> </a:t>
            </a:r>
            <a:r>
              <a:rPr sz="2800" spc="160" dirty="0">
                <a:solidFill>
                  <a:srgbClr val="221F1F"/>
                </a:solidFill>
                <a:latin typeface="Times New Roman" panose="02020603050405020304" pitchFamily="18" charset="0"/>
                <a:cs typeface="Times New Roman" panose="02020603050405020304" pitchFamily="18" charset="0"/>
              </a:rPr>
              <a:t>along</a:t>
            </a:r>
            <a:r>
              <a:rPr sz="2800" spc="100" dirty="0">
                <a:solidFill>
                  <a:srgbClr val="221F1F"/>
                </a:solidFill>
                <a:latin typeface="Times New Roman" panose="02020603050405020304" pitchFamily="18" charset="0"/>
                <a:cs typeface="Times New Roman" panose="02020603050405020304" pitchFamily="18" charset="0"/>
              </a:rPr>
              <a:t> </a:t>
            </a:r>
            <a:r>
              <a:rPr sz="2800" spc="250" dirty="0">
                <a:solidFill>
                  <a:srgbClr val="221F1F"/>
                </a:solidFill>
                <a:latin typeface="Times New Roman" panose="02020603050405020304" pitchFamily="18" charset="0"/>
                <a:cs typeface="Times New Roman" panose="02020603050405020304" pitchFamily="18" charset="0"/>
              </a:rPr>
              <a:t>the</a:t>
            </a:r>
            <a:r>
              <a:rPr sz="2800" spc="90" dirty="0">
                <a:solidFill>
                  <a:srgbClr val="221F1F"/>
                </a:solidFill>
                <a:latin typeface="Times New Roman" panose="02020603050405020304" pitchFamily="18" charset="0"/>
                <a:cs typeface="Times New Roman" panose="02020603050405020304" pitchFamily="18" charset="0"/>
              </a:rPr>
              <a:t> </a:t>
            </a:r>
            <a:r>
              <a:rPr sz="2800" spc="160" dirty="0">
                <a:solidFill>
                  <a:srgbClr val="221F1F"/>
                </a:solidFill>
                <a:latin typeface="Times New Roman" panose="02020603050405020304" pitchFamily="18" charset="0"/>
                <a:cs typeface="Times New Roman" panose="02020603050405020304" pitchFamily="18" charset="0"/>
              </a:rPr>
              <a:t>line</a:t>
            </a:r>
            <a:r>
              <a:rPr sz="2800" spc="100" dirty="0">
                <a:solidFill>
                  <a:srgbClr val="221F1F"/>
                </a:solidFill>
                <a:latin typeface="Times New Roman" panose="02020603050405020304" pitchFamily="18" charset="0"/>
                <a:cs typeface="Times New Roman" panose="02020603050405020304" pitchFamily="18" charset="0"/>
              </a:rPr>
              <a:t> </a:t>
            </a:r>
            <a:r>
              <a:rPr sz="2800" spc="-5" dirty="0">
                <a:solidFill>
                  <a:srgbClr val="221F1F"/>
                </a:solidFill>
                <a:latin typeface="Times New Roman" panose="02020603050405020304" pitchFamily="18" charset="0"/>
                <a:cs typeface="Times New Roman" panose="02020603050405020304" pitchFamily="18" charset="0"/>
              </a:rPr>
              <a:t>of  </a:t>
            </a:r>
            <a:r>
              <a:rPr sz="2800" spc="260" dirty="0">
                <a:solidFill>
                  <a:srgbClr val="221F1F"/>
                </a:solidFill>
                <a:latin typeface="Times New Roman" panose="02020603050405020304" pitchFamily="18" charset="0"/>
                <a:cs typeface="Times New Roman" panose="02020603050405020304" pitchFamily="18" charset="0"/>
              </a:rPr>
              <a:t>attachment </a:t>
            </a:r>
            <a:r>
              <a:rPr sz="2800" dirty="0">
                <a:solidFill>
                  <a:srgbClr val="221F1F"/>
                </a:solidFill>
                <a:latin typeface="Times New Roman" panose="02020603050405020304" pitchFamily="18" charset="0"/>
                <a:cs typeface="Times New Roman" panose="02020603050405020304" pitchFamily="18" charset="0"/>
              </a:rPr>
              <a:t>of</a:t>
            </a:r>
            <a:r>
              <a:rPr sz="2800" spc="-114" dirty="0">
                <a:solidFill>
                  <a:srgbClr val="221F1F"/>
                </a:solidFill>
                <a:latin typeface="Times New Roman" panose="02020603050405020304" pitchFamily="18" charset="0"/>
                <a:cs typeface="Times New Roman" panose="02020603050405020304" pitchFamily="18" charset="0"/>
              </a:rPr>
              <a:t> </a:t>
            </a:r>
            <a:r>
              <a:rPr sz="2800" spc="240" dirty="0" smtClean="0">
                <a:solidFill>
                  <a:srgbClr val="221F1F"/>
                </a:solidFill>
                <a:latin typeface="Times New Roman" panose="02020603050405020304" pitchFamily="18" charset="0"/>
                <a:cs typeface="Times New Roman" panose="02020603050405020304" pitchFamily="18" charset="0"/>
              </a:rPr>
              <a:t>diaphragm</a:t>
            </a:r>
            <a:r>
              <a:rPr lang="en-IN" sz="2800" spc="240" dirty="0" smtClean="0">
                <a:solidFill>
                  <a:srgbClr val="221F1F"/>
                </a:solidFill>
                <a:latin typeface="Times New Roman" panose="02020603050405020304" pitchFamily="18" charset="0"/>
                <a:cs typeface="Times New Roman" panose="02020603050405020304" pitchFamily="18" charset="0"/>
              </a:rPr>
              <a:t> </a:t>
            </a:r>
            <a:r>
              <a:rPr lang="en-IN" sz="2800" spc="130" dirty="0" smtClean="0">
                <a:solidFill>
                  <a:srgbClr val="221F1F"/>
                </a:solidFill>
                <a:latin typeface="Times New Roman"/>
                <a:ea typeface="+mn-ea"/>
                <a:cs typeface="Times New Roman"/>
              </a:rPr>
              <a:t>occurs </a:t>
            </a:r>
            <a:r>
              <a:rPr lang="en-IN" sz="2800" spc="204" dirty="0">
                <a:solidFill>
                  <a:srgbClr val="221F1F"/>
                </a:solidFill>
                <a:latin typeface="Times New Roman"/>
                <a:ea typeface="+mn-ea"/>
                <a:cs typeface="Times New Roman"/>
              </a:rPr>
              <a:t>in </a:t>
            </a:r>
            <a:r>
              <a:rPr lang="en-IN" sz="2800" spc="140" dirty="0">
                <a:solidFill>
                  <a:srgbClr val="221F1F"/>
                </a:solidFill>
                <a:latin typeface="Times New Roman"/>
                <a:ea typeface="+mn-ea"/>
                <a:cs typeface="Times New Roman"/>
              </a:rPr>
              <a:t>chronic </a:t>
            </a:r>
            <a:r>
              <a:rPr lang="en-IN" sz="2800" spc="210" dirty="0">
                <a:solidFill>
                  <a:srgbClr val="221F1F"/>
                </a:solidFill>
                <a:latin typeface="Times New Roman"/>
                <a:ea typeface="+mn-ea"/>
                <a:cs typeface="Times New Roman"/>
              </a:rPr>
              <a:t>respiratory  </a:t>
            </a:r>
            <a:r>
              <a:rPr lang="en-IN" sz="2800" spc="185" dirty="0">
                <a:solidFill>
                  <a:srgbClr val="221F1F"/>
                </a:solidFill>
                <a:latin typeface="Times New Roman"/>
                <a:ea typeface="+mn-ea"/>
                <a:cs typeface="Times New Roman"/>
              </a:rPr>
              <a:t>disease </a:t>
            </a:r>
            <a:r>
              <a:rPr lang="en-IN" sz="2800" spc="204" dirty="0">
                <a:solidFill>
                  <a:srgbClr val="221F1F"/>
                </a:solidFill>
                <a:latin typeface="Times New Roman"/>
                <a:ea typeface="+mn-ea"/>
                <a:cs typeface="Times New Roman"/>
              </a:rPr>
              <a:t>in </a:t>
            </a:r>
            <a:r>
              <a:rPr lang="en-IN" sz="2800" spc="125" dirty="0">
                <a:solidFill>
                  <a:srgbClr val="221F1F"/>
                </a:solidFill>
                <a:latin typeface="Times New Roman"/>
                <a:ea typeface="+mn-ea"/>
                <a:cs typeface="Times New Roman"/>
              </a:rPr>
              <a:t>childhood,  </a:t>
            </a:r>
            <a:r>
              <a:rPr lang="en-IN" sz="2800" spc="130" dirty="0">
                <a:solidFill>
                  <a:srgbClr val="221F1F"/>
                </a:solidFill>
                <a:latin typeface="Times New Roman"/>
                <a:ea typeface="+mn-ea"/>
                <a:cs typeface="Times New Roman"/>
              </a:rPr>
              <a:t>childhood </a:t>
            </a:r>
            <a:r>
              <a:rPr lang="en-IN" sz="2800" spc="260" dirty="0">
                <a:solidFill>
                  <a:srgbClr val="221F1F"/>
                </a:solidFill>
                <a:latin typeface="Times New Roman"/>
                <a:ea typeface="+mn-ea"/>
                <a:cs typeface="Times New Roman"/>
              </a:rPr>
              <a:t>asthma, </a:t>
            </a:r>
            <a:r>
              <a:rPr lang="en-IN" sz="2800" spc="185" dirty="0">
                <a:solidFill>
                  <a:srgbClr val="221F1F"/>
                </a:solidFill>
                <a:latin typeface="Times New Roman"/>
                <a:ea typeface="+mn-ea"/>
                <a:cs typeface="Times New Roman"/>
              </a:rPr>
              <a:t>rickets</a:t>
            </a:r>
            <a:r>
              <a:rPr lang="en-IN" sz="2800" spc="-135" dirty="0">
                <a:solidFill>
                  <a:srgbClr val="221F1F"/>
                </a:solidFill>
                <a:latin typeface="Times New Roman"/>
                <a:ea typeface="+mn-ea"/>
                <a:cs typeface="Times New Roman"/>
              </a:rPr>
              <a:t> </a:t>
            </a:r>
            <a:r>
              <a:rPr lang="en-IN" sz="2800" spc="270" dirty="0">
                <a:solidFill>
                  <a:srgbClr val="221F1F"/>
                </a:solidFill>
                <a:latin typeface="Times New Roman"/>
                <a:ea typeface="+mn-ea"/>
                <a:cs typeface="Times New Roman"/>
              </a:rPr>
              <a:t>and  </a:t>
            </a:r>
            <a:r>
              <a:rPr lang="en-IN" sz="2800" spc="120" dirty="0">
                <a:solidFill>
                  <a:srgbClr val="221F1F"/>
                </a:solidFill>
                <a:latin typeface="Times New Roman"/>
                <a:ea typeface="+mn-ea"/>
                <a:cs typeface="Times New Roman"/>
              </a:rPr>
              <a:t>blocked </a:t>
            </a:r>
            <a:r>
              <a:rPr lang="en-IN" sz="2800" spc="220" dirty="0">
                <a:solidFill>
                  <a:srgbClr val="221F1F"/>
                </a:solidFill>
                <a:latin typeface="Times New Roman"/>
                <a:ea typeface="+mn-ea"/>
                <a:cs typeface="Times New Roman"/>
              </a:rPr>
              <a:t>nasopharynx </a:t>
            </a:r>
            <a:r>
              <a:rPr lang="en-IN" sz="2800" spc="215" dirty="0">
                <a:solidFill>
                  <a:srgbClr val="221F1F"/>
                </a:solidFill>
                <a:latin typeface="Times New Roman"/>
                <a:ea typeface="+mn-ea"/>
                <a:cs typeface="Times New Roman"/>
              </a:rPr>
              <a:t>due </a:t>
            </a:r>
            <a:r>
              <a:rPr lang="en-IN" sz="2800" spc="155" dirty="0">
                <a:solidFill>
                  <a:srgbClr val="221F1F"/>
                </a:solidFill>
                <a:latin typeface="Times New Roman"/>
                <a:ea typeface="+mn-ea"/>
                <a:cs typeface="Times New Roman"/>
              </a:rPr>
              <a:t>to  </a:t>
            </a:r>
            <a:r>
              <a:rPr lang="en-IN" sz="2800" spc="180" dirty="0">
                <a:solidFill>
                  <a:srgbClr val="221F1F"/>
                </a:solidFill>
                <a:latin typeface="Times New Roman"/>
                <a:ea typeface="+mn-ea"/>
                <a:cs typeface="Times New Roman"/>
              </a:rPr>
              <a:t>adenoid</a:t>
            </a:r>
            <a:r>
              <a:rPr lang="en-IN" sz="2800" spc="100" dirty="0">
                <a:solidFill>
                  <a:srgbClr val="221F1F"/>
                </a:solidFill>
                <a:latin typeface="Times New Roman"/>
                <a:ea typeface="+mn-ea"/>
                <a:cs typeface="Times New Roman"/>
              </a:rPr>
              <a:t> </a:t>
            </a:r>
            <a:r>
              <a:rPr lang="en-IN" sz="2800" spc="225" dirty="0">
                <a:solidFill>
                  <a:srgbClr val="221F1F"/>
                </a:solidFill>
                <a:latin typeface="Times New Roman"/>
                <a:ea typeface="+mn-ea"/>
                <a:cs typeface="Times New Roman"/>
              </a:rPr>
              <a:t>enlargement</a:t>
            </a:r>
            <a:r>
              <a:rPr lang="en-IN" sz="2800" dirty="0">
                <a:solidFill>
                  <a:prstClr val="black"/>
                </a:solidFill>
                <a:latin typeface="Times New Roman"/>
                <a:ea typeface="+mn-ea"/>
                <a:cs typeface="Times New Roman"/>
              </a:rPr>
              <a:t/>
            </a:r>
            <a:br>
              <a:rPr lang="en-IN" sz="2800" dirty="0">
                <a:solidFill>
                  <a:prstClr val="black"/>
                </a:solidFill>
                <a:latin typeface="Times New Roman"/>
                <a:ea typeface="+mn-ea"/>
                <a:cs typeface="Times New Roman"/>
              </a:rPr>
            </a:br>
            <a:endParaRPr sz="2800" dirty="0">
              <a:latin typeface="Times New Roman" panose="02020603050405020304" pitchFamily="18" charset="0"/>
              <a:cs typeface="Times New Roman" panose="02020603050405020304" pitchFamily="18" charset="0"/>
            </a:endParaRPr>
          </a:p>
        </p:txBody>
      </p:sp>
      <p:sp>
        <p:nvSpPr>
          <p:cNvPr id="5" name="object 5"/>
          <p:cNvSpPr/>
          <p:nvPr/>
        </p:nvSpPr>
        <p:spPr>
          <a:xfrm>
            <a:off x="7986806" y="1246890"/>
            <a:ext cx="3643789" cy="501217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599331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6366" y="566670"/>
            <a:ext cx="10967434" cy="5610293"/>
          </a:xfrm>
        </p:spPr>
        <p:txBody>
          <a:bodyPr/>
          <a:lstStyle/>
          <a:p>
            <a:pPr marL="0" indent="0">
              <a:buNone/>
            </a:pPr>
            <a:r>
              <a:rPr lang="en-IN" b="1" i="1" dirty="0" smtClean="0">
                <a:latin typeface="Times New Roman" panose="02020603050405020304" pitchFamily="18" charset="0"/>
                <a:cs typeface="Times New Roman" panose="02020603050405020304" pitchFamily="18" charset="0"/>
              </a:rPr>
              <a:t>Kyphosis-</a:t>
            </a:r>
          </a:p>
          <a:p>
            <a:pPr marL="0" indent="0">
              <a:buNone/>
            </a:pPr>
            <a:r>
              <a:rPr lang="en-IN" dirty="0" smtClean="0">
                <a:latin typeface="Times New Roman" panose="02020603050405020304" pitchFamily="18" charset="0"/>
                <a:cs typeface="Times New Roman" panose="02020603050405020304" pitchFamily="18" charset="0"/>
              </a:rPr>
              <a:t>Forward bending of spine</a:t>
            </a:r>
          </a:p>
          <a:p>
            <a:pPr marL="0" indent="0">
              <a:buNone/>
            </a:pPr>
            <a:r>
              <a:rPr lang="en-IN" b="1" i="1" dirty="0" smtClean="0">
                <a:latin typeface="Times New Roman" panose="02020603050405020304" pitchFamily="18" charset="0"/>
                <a:cs typeface="Times New Roman" panose="02020603050405020304" pitchFamily="18" charset="0"/>
              </a:rPr>
              <a:t>Scoliosis-</a:t>
            </a:r>
          </a:p>
          <a:p>
            <a:pPr marL="0" indent="0">
              <a:buNone/>
            </a:pPr>
            <a:r>
              <a:rPr lang="en-IN" dirty="0" smtClean="0">
                <a:latin typeface="Times New Roman" panose="02020603050405020304" pitchFamily="18" charset="0"/>
                <a:cs typeface="Times New Roman" panose="02020603050405020304" pitchFamily="18" charset="0"/>
              </a:rPr>
              <a:t>Lateral bending of spine, side of convexity is the side of scoliosis. Trachea deviates to the side of concavity</a:t>
            </a:r>
            <a:endParaRPr lang="en-IN"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IN" smtClean="0"/>
              <a:t>05-02-2018</a:t>
            </a:r>
            <a:endParaRPr lang="en-IN"/>
          </a:p>
        </p:txBody>
      </p:sp>
      <p:sp>
        <p:nvSpPr>
          <p:cNvPr id="6" name="Footer Placeholder 5"/>
          <p:cNvSpPr>
            <a:spLocks noGrp="1"/>
          </p:cNvSpPr>
          <p:nvPr>
            <p:ph type="ftr" sz="quarter" idx="11"/>
          </p:nvPr>
        </p:nvSpPr>
        <p:spPr/>
        <p:txBody>
          <a:bodyPr/>
          <a:lstStyle/>
          <a:p>
            <a:r>
              <a:rPr lang="en-IN" smtClean="0"/>
              <a:t>Dr.Arun R Nair, Dept. of PM                                                S.K.H.M.C</a:t>
            </a:r>
            <a:endParaRPr lang="en-IN"/>
          </a:p>
        </p:txBody>
      </p:sp>
      <p:sp>
        <p:nvSpPr>
          <p:cNvPr id="7" name="Slide Number Placeholder 6"/>
          <p:cNvSpPr>
            <a:spLocks noGrp="1"/>
          </p:cNvSpPr>
          <p:nvPr>
            <p:ph type="sldNum" sz="quarter" idx="12"/>
          </p:nvPr>
        </p:nvSpPr>
        <p:spPr/>
        <p:txBody>
          <a:bodyPr/>
          <a:lstStyle/>
          <a:p>
            <a:fld id="{6790661F-A53B-4B83-9B99-EAE7BC66878A}" type="slidenum">
              <a:rPr lang="en-IN" smtClean="0"/>
              <a:t>57</a:t>
            </a:fld>
            <a:endParaRPr lang="en-IN"/>
          </a:p>
        </p:txBody>
      </p:sp>
    </p:spTree>
    <p:extLst>
      <p:ext uri="{BB962C8B-B14F-4D97-AF65-F5344CB8AC3E}">
        <p14:creationId xmlns:p14="http://schemas.microsoft.com/office/powerpoint/2010/main" val="2256992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85089" y="658721"/>
            <a:ext cx="11074077" cy="1760097"/>
          </a:xfrm>
          <a:prstGeom prst="rect">
            <a:avLst/>
          </a:prstGeom>
        </p:spPr>
        <p:txBody>
          <a:bodyPr vert="horz" wrap="square" lIns="0" tIns="13335" rIns="0" bIns="0" rtlCol="0">
            <a:spAutoFit/>
          </a:bodyPr>
          <a:lstStyle/>
          <a:p>
            <a:pPr marL="12700" marR="5080">
              <a:lnSpc>
                <a:spcPct val="99800"/>
              </a:lnSpc>
              <a:spcBef>
                <a:spcPts val="105"/>
              </a:spcBef>
            </a:pPr>
            <a:r>
              <a:rPr sz="2950" b="1" i="1" spc="75" dirty="0">
                <a:latin typeface="Times New Roman"/>
                <a:cs typeface="Times New Roman"/>
              </a:rPr>
              <a:t>Kyphoscoliosis </a:t>
            </a:r>
            <a:r>
              <a:rPr sz="2950" b="1" i="1" spc="-210" dirty="0">
                <a:latin typeface="Times New Roman"/>
                <a:cs typeface="Times New Roman"/>
              </a:rPr>
              <a:t>: </a:t>
            </a:r>
            <a:r>
              <a:rPr sz="2800" spc="254" dirty="0">
                <a:latin typeface="Times New Roman"/>
                <a:cs typeface="Times New Roman"/>
              </a:rPr>
              <a:t>It </a:t>
            </a:r>
            <a:r>
              <a:rPr sz="2800" spc="150" dirty="0">
                <a:latin typeface="Times New Roman"/>
                <a:cs typeface="Times New Roman"/>
              </a:rPr>
              <a:t>is </a:t>
            </a:r>
            <a:r>
              <a:rPr sz="2800" spc="310" dirty="0">
                <a:latin typeface="Times New Roman"/>
                <a:cs typeface="Times New Roman"/>
              </a:rPr>
              <a:t>a </a:t>
            </a:r>
            <a:r>
              <a:rPr sz="2800" spc="165" dirty="0">
                <a:latin typeface="Times New Roman"/>
                <a:cs typeface="Times New Roman"/>
              </a:rPr>
              <a:t>disfiguring </a:t>
            </a:r>
            <a:r>
              <a:rPr sz="2800" spc="150" dirty="0">
                <a:latin typeface="Times New Roman"/>
                <a:cs typeface="Times New Roman"/>
              </a:rPr>
              <a:t>or  </a:t>
            </a:r>
            <a:r>
              <a:rPr sz="2800" spc="170" dirty="0">
                <a:latin typeface="Times New Roman"/>
                <a:cs typeface="Times New Roman"/>
              </a:rPr>
              <a:t>disabling </a:t>
            </a:r>
            <a:r>
              <a:rPr sz="2800" spc="160" dirty="0">
                <a:latin typeface="Times New Roman"/>
                <a:cs typeface="Times New Roman"/>
              </a:rPr>
              <a:t>deformity </a:t>
            </a:r>
            <a:r>
              <a:rPr sz="2800" spc="-5" dirty="0">
                <a:latin typeface="Times New Roman"/>
                <a:cs typeface="Times New Roman"/>
              </a:rPr>
              <a:t>of </a:t>
            </a:r>
            <a:r>
              <a:rPr sz="2800" spc="250" dirty="0">
                <a:latin typeface="Times New Roman"/>
                <a:cs typeface="Times New Roman"/>
              </a:rPr>
              <a:t>the </a:t>
            </a:r>
            <a:r>
              <a:rPr sz="2800" spc="175" dirty="0">
                <a:latin typeface="Times New Roman"/>
                <a:cs typeface="Times New Roman"/>
              </a:rPr>
              <a:t>spine, </a:t>
            </a:r>
            <a:r>
              <a:rPr sz="2800" spc="165" dirty="0">
                <a:latin typeface="Times New Roman"/>
                <a:cs typeface="Times New Roman"/>
              </a:rPr>
              <a:t>producing</a:t>
            </a:r>
            <a:r>
              <a:rPr sz="2800" spc="-190" dirty="0">
                <a:latin typeface="Times New Roman"/>
                <a:cs typeface="Times New Roman"/>
              </a:rPr>
              <a:t> </a:t>
            </a:r>
            <a:r>
              <a:rPr sz="2800" spc="310" dirty="0">
                <a:latin typeface="Times New Roman"/>
                <a:cs typeface="Times New Roman"/>
              </a:rPr>
              <a:t>a  </a:t>
            </a:r>
            <a:r>
              <a:rPr sz="2800" spc="180" dirty="0">
                <a:latin typeface="Times New Roman"/>
                <a:cs typeface="Times New Roman"/>
              </a:rPr>
              <a:t>shift </a:t>
            </a:r>
            <a:r>
              <a:rPr sz="2800" spc="-5" dirty="0">
                <a:latin typeface="Times New Roman"/>
                <a:cs typeface="Times New Roman"/>
              </a:rPr>
              <a:t>of </a:t>
            </a:r>
            <a:r>
              <a:rPr sz="2800" spc="250" dirty="0">
                <a:latin typeface="Times New Roman"/>
                <a:cs typeface="Times New Roman"/>
              </a:rPr>
              <a:t>the </a:t>
            </a:r>
            <a:r>
              <a:rPr sz="2800" spc="190" dirty="0">
                <a:latin typeface="Times New Roman"/>
                <a:cs typeface="Times New Roman"/>
              </a:rPr>
              <a:t>apex </a:t>
            </a:r>
            <a:r>
              <a:rPr sz="2800" spc="200" dirty="0">
                <a:latin typeface="Times New Roman"/>
                <a:cs typeface="Times New Roman"/>
              </a:rPr>
              <a:t>beat. </a:t>
            </a:r>
            <a:r>
              <a:rPr sz="2800" spc="254" dirty="0">
                <a:latin typeface="Times New Roman"/>
                <a:cs typeface="Times New Roman"/>
              </a:rPr>
              <a:t>It </a:t>
            </a:r>
            <a:r>
              <a:rPr sz="2800" spc="185" dirty="0">
                <a:latin typeface="Times New Roman"/>
                <a:cs typeface="Times New Roman"/>
              </a:rPr>
              <a:t>reduces </a:t>
            </a:r>
            <a:r>
              <a:rPr sz="2800" spc="250" dirty="0">
                <a:latin typeface="Times New Roman"/>
                <a:cs typeface="Times New Roman"/>
              </a:rPr>
              <a:t>the  </a:t>
            </a:r>
            <a:r>
              <a:rPr sz="2800" spc="185" dirty="0">
                <a:latin typeface="Times New Roman"/>
                <a:cs typeface="Times New Roman"/>
              </a:rPr>
              <a:t>ventilatory </a:t>
            </a:r>
            <a:r>
              <a:rPr sz="2800" spc="165" dirty="0">
                <a:latin typeface="Times New Roman"/>
                <a:cs typeface="Times New Roman"/>
              </a:rPr>
              <a:t>capacity </a:t>
            </a:r>
            <a:r>
              <a:rPr sz="2800" spc="-5" dirty="0">
                <a:latin typeface="Times New Roman"/>
                <a:cs typeface="Times New Roman"/>
              </a:rPr>
              <a:t>of </a:t>
            </a:r>
            <a:r>
              <a:rPr sz="2800" spc="250" dirty="0">
                <a:latin typeface="Times New Roman"/>
                <a:cs typeface="Times New Roman"/>
              </a:rPr>
              <a:t>the </a:t>
            </a:r>
            <a:r>
              <a:rPr sz="2800" spc="200" dirty="0">
                <a:latin typeface="Times New Roman"/>
                <a:cs typeface="Times New Roman"/>
              </a:rPr>
              <a:t>lung </a:t>
            </a:r>
            <a:r>
              <a:rPr sz="2800" spc="270" dirty="0">
                <a:latin typeface="Times New Roman"/>
                <a:cs typeface="Times New Roman"/>
              </a:rPr>
              <a:t>and  </a:t>
            </a:r>
            <a:r>
              <a:rPr sz="2800" spc="190" dirty="0">
                <a:latin typeface="Times New Roman"/>
                <a:cs typeface="Times New Roman"/>
              </a:rPr>
              <a:t>increases </a:t>
            </a:r>
            <a:r>
              <a:rPr sz="2800" spc="250" dirty="0">
                <a:latin typeface="Times New Roman"/>
                <a:cs typeface="Times New Roman"/>
              </a:rPr>
              <a:t>the </a:t>
            </a:r>
            <a:r>
              <a:rPr sz="2800" spc="175" dirty="0">
                <a:latin typeface="Times New Roman"/>
                <a:cs typeface="Times New Roman"/>
              </a:rPr>
              <a:t>work </a:t>
            </a:r>
            <a:r>
              <a:rPr sz="2800" spc="-5" dirty="0">
                <a:latin typeface="Times New Roman"/>
                <a:cs typeface="Times New Roman"/>
              </a:rPr>
              <a:t>of</a:t>
            </a:r>
            <a:r>
              <a:rPr sz="2800" spc="-290" dirty="0">
                <a:latin typeface="Times New Roman"/>
                <a:cs typeface="Times New Roman"/>
              </a:rPr>
              <a:t> </a:t>
            </a:r>
            <a:r>
              <a:rPr sz="2800" spc="210" dirty="0">
                <a:latin typeface="Times New Roman"/>
                <a:cs typeface="Times New Roman"/>
              </a:rPr>
              <a:t>breathing.</a:t>
            </a:r>
            <a:endParaRPr sz="2800" dirty="0">
              <a:latin typeface="Times New Roman"/>
              <a:cs typeface="Times New Roman"/>
            </a:endParaRPr>
          </a:p>
        </p:txBody>
      </p:sp>
      <p:sp>
        <p:nvSpPr>
          <p:cNvPr id="5" name="object 5"/>
          <p:cNvSpPr/>
          <p:nvPr/>
        </p:nvSpPr>
        <p:spPr>
          <a:xfrm>
            <a:off x="6426" y="2962654"/>
            <a:ext cx="4192524" cy="389534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347572" y="3453403"/>
            <a:ext cx="3431653" cy="340459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944312" y="3229354"/>
            <a:ext cx="4247688" cy="362864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305234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820" y="296214"/>
            <a:ext cx="11719774" cy="5893628"/>
          </a:xfrm>
        </p:spPr>
        <p:txBody>
          <a:bodyPr/>
          <a:lstStyle/>
          <a:p>
            <a:pPr marL="0" indent="0">
              <a:buNone/>
            </a:pPr>
            <a:r>
              <a:rPr lang="en-IN" dirty="0" smtClean="0">
                <a:latin typeface="Times New Roman" panose="02020603050405020304" pitchFamily="18" charset="0"/>
                <a:cs typeface="Times New Roman" panose="02020603050405020304" pitchFamily="18" charset="0"/>
              </a:rPr>
              <a:t>CARDIAC APEX.</a:t>
            </a:r>
          </a:p>
          <a:p>
            <a:pPr marL="0" indent="0">
              <a:buNone/>
            </a:pPr>
            <a:r>
              <a:rPr lang="en-IN" dirty="0" smtClean="0">
                <a:latin typeface="Times New Roman" panose="02020603050405020304" pitchFamily="18" charset="0"/>
                <a:cs typeface="Times New Roman" panose="02020603050405020304" pitchFamily="18" charset="0"/>
              </a:rPr>
              <a:t>Normal- 5</a:t>
            </a:r>
            <a:r>
              <a:rPr lang="en-IN" baseline="30000" dirty="0" smtClean="0">
                <a:latin typeface="Times New Roman" panose="02020603050405020304" pitchFamily="18" charset="0"/>
                <a:cs typeface="Times New Roman" panose="02020603050405020304" pitchFamily="18" charset="0"/>
              </a:rPr>
              <a:t>th</a:t>
            </a:r>
            <a:r>
              <a:rPr lang="en-IN" dirty="0" smtClean="0">
                <a:latin typeface="Times New Roman" panose="02020603050405020304" pitchFamily="18" charset="0"/>
                <a:cs typeface="Times New Roman" panose="02020603050405020304" pitchFamily="18" charset="0"/>
              </a:rPr>
              <a:t> intercostal space medial to mid clavicular line.</a:t>
            </a:r>
          </a:p>
          <a:p>
            <a:pPr marL="0" indent="0">
              <a:buNone/>
            </a:pPr>
            <a:r>
              <a:rPr lang="en-IN" dirty="0" smtClean="0">
                <a:latin typeface="Times New Roman" panose="02020603050405020304" pitchFamily="18" charset="0"/>
                <a:cs typeface="Times New Roman" panose="02020603050405020304" pitchFamily="18" charset="0"/>
              </a:rPr>
              <a:t>Deviation-</a:t>
            </a:r>
          </a:p>
          <a:p>
            <a:pPr marL="0" indent="0">
              <a:buNone/>
            </a:pPr>
            <a:r>
              <a:rPr lang="en-IN" dirty="0" smtClean="0">
                <a:latin typeface="Times New Roman" panose="02020603050405020304" pitchFamily="18" charset="0"/>
                <a:cs typeface="Times New Roman" panose="02020603050405020304" pitchFamily="18" charset="0"/>
              </a:rPr>
              <a:t>To same side of lesion- fibrosis, collapse</a:t>
            </a:r>
          </a:p>
          <a:p>
            <a:pPr marL="0" indent="0">
              <a:buNone/>
            </a:pPr>
            <a:r>
              <a:rPr lang="en-IN" dirty="0" smtClean="0">
                <a:latin typeface="Times New Roman" panose="02020603050405020304" pitchFamily="18" charset="0"/>
                <a:cs typeface="Times New Roman" panose="02020603050405020304" pitchFamily="18" charset="0"/>
              </a:rPr>
              <a:t>To opposite side of lesion- pneumothorax, ca, large pleural effusion.</a:t>
            </a: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59</a:t>
            </a:fld>
            <a:endParaRPr lang="en-IN"/>
          </a:p>
        </p:txBody>
      </p:sp>
    </p:spTree>
    <p:extLst>
      <p:ext uri="{BB962C8B-B14F-4D97-AF65-F5344CB8AC3E}">
        <p14:creationId xmlns:p14="http://schemas.microsoft.com/office/powerpoint/2010/main" val="3977438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46975"/>
          </a:xfrm>
        </p:spPr>
        <p:txBody>
          <a:bodyPr>
            <a:normAutofit/>
          </a:bodyPr>
          <a:lstStyle/>
          <a:p>
            <a:r>
              <a:rPr lang="en-IN" sz="2400" b="1" dirty="0" smtClean="0">
                <a:solidFill>
                  <a:srgbClr val="002060"/>
                </a:solidFill>
                <a:latin typeface="Times New Roman" panose="02020603050405020304" pitchFamily="18" charset="0"/>
                <a:cs typeface="Times New Roman" panose="02020603050405020304" pitchFamily="18" charset="0"/>
              </a:rPr>
              <a:t>COUGH (</a:t>
            </a:r>
            <a:r>
              <a:rPr lang="en-IN" sz="2400" b="1" dirty="0" err="1" smtClean="0">
                <a:solidFill>
                  <a:srgbClr val="002060"/>
                </a:solidFill>
                <a:latin typeface="Times New Roman" panose="02020603050405020304" pitchFamily="18" charset="0"/>
                <a:cs typeface="Times New Roman" panose="02020603050405020304" pitchFamily="18" charset="0"/>
              </a:rPr>
              <a:t>con’t</a:t>
            </a:r>
            <a:r>
              <a:rPr lang="en-IN" sz="2400" b="1" dirty="0" smtClean="0">
                <a:solidFill>
                  <a:srgbClr val="002060"/>
                </a:solidFill>
                <a:latin typeface="Times New Roman" panose="02020603050405020304" pitchFamily="18" charset="0"/>
                <a:cs typeface="Times New Roman" panose="02020603050405020304" pitchFamily="18" charset="0"/>
              </a:rPr>
              <a:t>)</a:t>
            </a:r>
            <a:endParaRPr lang="en-IN" sz="2400" b="1" dirty="0"/>
          </a:p>
        </p:txBody>
      </p:sp>
      <p:sp>
        <p:nvSpPr>
          <p:cNvPr id="3" name="Content Placeholder 2"/>
          <p:cNvSpPr>
            <a:spLocks noGrp="1"/>
          </p:cNvSpPr>
          <p:nvPr>
            <p:ph idx="1"/>
          </p:nvPr>
        </p:nvSpPr>
        <p:spPr>
          <a:xfrm>
            <a:off x="154546" y="746975"/>
            <a:ext cx="11912958" cy="5429988"/>
          </a:xfrm>
        </p:spPr>
        <p:txBody>
          <a:bodyPr>
            <a:normAutofit fontScale="85000" lnSpcReduction="20000"/>
          </a:bodyPr>
          <a:lstStyle/>
          <a:p>
            <a:pPr marL="0" indent="0" algn="just">
              <a:lnSpc>
                <a:spcPct val="120000"/>
              </a:lnSpc>
              <a:buNone/>
            </a:pPr>
            <a:r>
              <a:rPr lang="en-IN" dirty="0" smtClean="0">
                <a:latin typeface="Times New Roman" panose="02020603050405020304" pitchFamily="18" charset="0"/>
                <a:cs typeface="Times New Roman" panose="02020603050405020304" pitchFamily="18" charset="0"/>
              </a:rPr>
              <a:t>Therefore, the cough reflex arc is constituted by:</a:t>
            </a:r>
          </a:p>
          <a:p>
            <a:pPr marL="0" indent="0" algn="just">
              <a:lnSpc>
                <a:spcPct val="120000"/>
              </a:lnSpc>
              <a:buNone/>
            </a:pPr>
            <a:r>
              <a:rPr lang="en-IN" dirty="0" smtClean="0">
                <a:latin typeface="Times New Roman" panose="02020603050405020304" pitchFamily="18" charset="0"/>
                <a:cs typeface="Times New Roman" panose="02020603050405020304" pitchFamily="18" charset="0"/>
              </a:rPr>
              <a:t>1. Afferent pathway: Sensory nerve </a:t>
            </a:r>
            <a:r>
              <a:rPr lang="en-IN" dirty="0" err="1" smtClean="0">
                <a:latin typeface="Times New Roman" panose="02020603050405020304" pitchFamily="18" charset="0"/>
                <a:cs typeface="Times New Roman" panose="02020603050405020304" pitchFamily="18" charset="0"/>
              </a:rPr>
              <a:t>fibers</a:t>
            </a:r>
            <a:r>
              <a:rPr lang="en-IN" dirty="0" smtClean="0">
                <a:latin typeface="Times New Roman" panose="02020603050405020304" pitchFamily="18" charset="0"/>
                <a:cs typeface="Times New Roman" panose="02020603050405020304" pitchFamily="18" charset="0"/>
              </a:rPr>
              <a:t> (branches of the </a:t>
            </a:r>
            <a:r>
              <a:rPr lang="en-IN" dirty="0" err="1" smtClean="0">
                <a:latin typeface="Times New Roman" panose="02020603050405020304" pitchFamily="18" charset="0"/>
                <a:cs typeface="Times New Roman" panose="02020603050405020304" pitchFamily="18" charset="0"/>
              </a:rPr>
              <a:t>vagus</a:t>
            </a:r>
            <a:r>
              <a:rPr lang="en-IN" dirty="0" smtClean="0">
                <a:latin typeface="Times New Roman" panose="02020603050405020304" pitchFamily="18" charset="0"/>
                <a:cs typeface="Times New Roman" panose="02020603050405020304" pitchFamily="18" charset="0"/>
              </a:rPr>
              <a:t> nerve) located in the ciliated epithelium of the upper airways (pulmonary, auricular, pharyngeal, superior laryngeal, gastric) and cardiac and </a:t>
            </a:r>
            <a:r>
              <a:rPr lang="en-IN" dirty="0" err="1" smtClean="0">
                <a:latin typeface="Times New Roman" panose="02020603050405020304" pitchFamily="18" charset="0"/>
                <a:cs typeface="Times New Roman" panose="02020603050405020304" pitchFamily="18" charset="0"/>
              </a:rPr>
              <a:t>esophageal</a:t>
            </a:r>
            <a:r>
              <a:rPr lang="en-IN" dirty="0" smtClean="0">
                <a:latin typeface="Times New Roman" panose="02020603050405020304" pitchFamily="18" charset="0"/>
                <a:cs typeface="Times New Roman" panose="02020603050405020304" pitchFamily="18" charset="0"/>
              </a:rPr>
              <a:t> branches from the diaphragm. The afferent impulses go to the medulla diffusely.</a:t>
            </a:r>
          </a:p>
          <a:p>
            <a:pPr marL="0" indent="0" algn="just">
              <a:lnSpc>
                <a:spcPct val="120000"/>
              </a:lnSpc>
              <a:buNone/>
            </a:pPr>
            <a:r>
              <a:rPr lang="en-IN" dirty="0" smtClean="0">
                <a:latin typeface="Times New Roman" panose="02020603050405020304" pitchFamily="18" charset="0"/>
                <a:cs typeface="Times New Roman" panose="02020603050405020304" pitchFamily="18" charset="0"/>
              </a:rPr>
              <a:t>2. Central Pathway (cough </a:t>
            </a:r>
            <a:r>
              <a:rPr lang="en-IN" dirty="0" err="1" smtClean="0">
                <a:latin typeface="Times New Roman" panose="02020603050405020304" pitchFamily="18" charset="0"/>
                <a:cs typeface="Times New Roman" panose="02020603050405020304" pitchFamily="18" charset="0"/>
              </a:rPr>
              <a:t>center</a:t>
            </a:r>
            <a:r>
              <a:rPr lang="en-IN" dirty="0" smtClean="0">
                <a:latin typeface="Times New Roman" panose="02020603050405020304" pitchFamily="18" charset="0"/>
                <a:cs typeface="Times New Roman" panose="02020603050405020304" pitchFamily="18" charset="0"/>
              </a:rPr>
              <a:t>): a central coordinating region for coughing is located in the upper brain stem and pons.</a:t>
            </a:r>
          </a:p>
          <a:p>
            <a:pPr marL="0" indent="0" algn="just">
              <a:lnSpc>
                <a:spcPct val="120000"/>
              </a:lnSpc>
              <a:buNone/>
            </a:pPr>
            <a:r>
              <a:rPr lang="en-IN" dirty="0" smtClean="0">
                <a:latin typeface="Times New Roman" panose="02020603050405020304" pitchFamily="18" charset="0"/>
                <a:cs typeface="Times New Roman" panose="02020603050405020304" pitchFamily="18" charset="0"/>
              </a:rPr>
              <a:t>3. Efferent pathway: Impulses from the cough </a:t>
            </a:r>
            <a:r>
              <a:rPr lang="en-IN" dirty="0" err="1" smtClean="0">
                <a:latin typeface="Times New Roman" panose="02020603050405020304" pitchFamily="18" charset="0"/>
                <a:cs typeface="Times New Roman" panose="02020603050405020304" pitchFamily="18" charset="0"/>
              </a:rPr>
              <a:t>center</a:t>
            </a:r>
            <a:r>
              <a:rPr lang="en-IN" dirty="0" smtClean="0">
                <a:latin typeface="Times New Roman" panose="02020603050405020304" pitchFamily="18" charset="0"/>
                <a:cs typeface="Times New Roman" panose="02020603050405020304" pitchFamily="18" charset="0"/>
              </a:rPr>
              <a:t> travel via the </a:t>
            </a:r>
            <a:r>
              <a:rPr lang="en-IN" dirty="0" err="1" smtClean="0">
                <a:latin typeface="Times New Roman" panose="02020603050405020304" pitchFamily="18" charset="0"/>
                <a:cs typeface="Times New Roman" panose="02020603050405020304" pitchFamily="18" charset="0"/>
              </a:rPr>
              <a:t>vagus</a:t>
            </a:r>
            <a:r>
              <a:rPr lang="en-IN" dirty="0" smtClean="0">
                <a:latin typeface="Times New Roman" panose="02020603050405020304" pitchFamily="18" charset="0"/>
                <a:cs typeface="Times New Roman" panose="02020603050405020304" pitchFamily="18" charset="0"/>
              </a:rPr>
              <a:t>, phrenic, and spinal motor nerves to diaphragm, abdominal wall and muscles. The nucleus </a:t>
            </a:r>
            <a:r>
              <a:rPr lang="en-IN" dirty="0" err="1" smtClean="0">
                <a:latin typeface="Times New Roman" panose="02020603050405020304" pitchFamily="18" charset="0"/>
                <a:cs typeface="Times New Roman" panose="02020603050405020304" pitchFamily="18" charset="0"/>
              </a:rPr>
              <a:t>retroambigualis</a:t>
            </a:r>
            <a:r>
              <a:rPr lang="en-IN" dirty="0" smtClean="0">
                <a:latin typeface="Times New Roman" panose="02020603050405020304" pitchFamily="18" charset="0"/>
                <a:cs typeface="Times New Roman" panose="02020603050405020304" pitchFamily="18" charset="0"/>
              </a:rPr>
              <a:t>, by phrenic and other spinal motor nerves, sends impulses to the inspiratory and expiratory muscles; and the nucleus </a:t>
            </a:r>
            <a:r>
              <a:rPr lang="en-IN" dirty="0" err="1" smtClean="0">
                <a:latin typeface="Times New Roman" panose="02020603050405020304" pitchFamily="18" charset="0"/>
                <a:cs typeface="Times New Roman" panose="02020603050405020304" pitchFamily="18" charset="0"/>
              </a:rPr>
              <a:t>ambiguus</a:t>
            </a:r>
            <a:r>
              <a:rPr lang="en-IN" dirty="0" smtClean="0">
                <a:latin typeface="Times New Roman" panose="02020603050405020304" pitchFamily="18" charset="0"/>
                <a:cs typeface="Times New Roman" panose="02020603050405020304" pitchFamily="18" charset="0"/>
              </a:rPr>
              <a:t>, by the laryngeal branches of the </a:t>
            </a:r>
            <a:r>
              <a:rPr lang="en-IN" dirty="0" err="1" smtClean="0">
                <a:latin typeface="Times New Roman" panose="02020603050405020304" pitchFamily="18" charset="0"/>
                <a:cs typeface="Times New Roman" panose="02020603050405020304" pitchFamily="18" charset="0"/>
              </a:rPr>
              <a:t>vagus</a:t>
            </a:r>
            <a:r>
              <a:rPr lang="en-IN" dirty="0" smtClean="0">
                <a:latin typeface="Times New Roman" panose="02020603050405020304" pitchFamily="18" charset="0"/>
                <a:cs typeface="Times New Roman" panose="02020603050405020304" pitchFamily="18" charset="0"/>
              </a:rPr>
              <a:t> to the larynx.</a:t>
            </a:r>
          </a:p>
          <a:p>
            <a:pPr marL="0" indent="0" algn="just">
              <a:lnSpc>
                <a:spcPct val="120000"/>
              </a:lnSpc>
              <a:buNone/>
            </a:pPr>
            <a:r>
              <a:rPr lang="en-IN" dirty="0" smtClean="0">
                <a:latin typeface="Times New Roman" panose="02020603050405020304" pitchFamily="18" charset="0"/>
                <a:cs typeface="Times New Roman" panose="02020603050405020304" pitchFamily="18" charset="0"/>
              </a:rPr>
              <a:t>The terminations of the vagal afferents are found in abundance in the airway mucosa and in the airway wall from the upper airways to the terminal bronchioles and lung parenchyma. </a:t>
            </a: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a:t>
            </a:fld>
            <a:endParaRPr lang="en-IN"/>
          </a:p>
        </p:txBody>
      </p:sp>
    </p:spTree>
    <p:extLst>
      <p:ext uri="{BB962C8B-B14F-4D97-AF65-F5344CB8AC3E}">
        <p14:creationId xmlns:p14="http://schemas.microsoft.com/office/powerpoint/2010/main" val="2856748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352" y="2902263"/>
            <a:ext cx="10515600" cy="1325563"/>
          </a:xfrm>
        </p:spPr>
        <p:txBody>
          <a:bodyPr>
            <a:normAutofit/>
          </a:bodyPr>
          <a:lstStyle/>
          <a:p>
            <a:pPr algn="ctr"/>
            <a:r>
              <a:rPr lang="en-IN" sz="8000" dirty="0" smtClean="0">
                <a:latin typeface="Times New Roman" panose="02020603050405020304" pitchFamily="18" charset="0"/>
                <a:cs typeface="Times New Roman" panose="02020603050405020304" pitchFamily="18" charset="0"/>
              </a:rPr>
              <a:t>PALPATION</a:t>
            </a:r>
            <a:endParaRPr lang="en-IN" sz="80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60</a:t>
            </a:fld>
            <a:endParaRPr lang="en-IN"/>
          </a:p>
        </p:txBody>
      </p:sp>
    </p:spTree>
    <p:extLst>
      <p:ext uri="{BB962C8B-B14F-4D97-AF65-F5344CB8AC3E}">
        <p14:creationId xmlns:p14="http://schemas.microsoft.com/office/powerpoint/2010/main" val="15479740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56" y="257577"/>
            <a:ext cx="11681138" cy="5919386"/>
          </a:xfrm>
        </p:spPr>
        <p:txBody>
          <a:bodyPr/>
          <a:lstStyle/>
          <a:p>
            <a:pPr marL="0" indent="0">
              <a:buNone/>
            </a:pPr>
            <a:r>
              <a:rPr lang="en-IN" b="1" u="sng" dirty="0" smtClean="0">
                <a:solidFill>
                  <a:srgbClr val="002060"/>
                </a:solidFill>
                <a:latin typeface="Times New Roman" panose="02020603050405020304" pitchFamily="18" charset="0"/>
                <a:cs typeface="Times New Roman" panose="02020603050405020304" pitchFamily="18" charset="0"/>
              </a:rPr>
              <a:t>TRACHEA:</a:t>
            </a:r>
          </a:p>
          <a:p>
            <a:r>
              <a:rPr lang="en-IN" b="1" dirty="0" smtClean="0">
                <a:latin typeface="Times New Roman" panose="02020603050405020304" pitchFamily="18" charset="0"/>
                <a:cs typeface="Times New Roman" panose="02020603050405020304" pitchFamily="18" charset="0"/>
              </a:rPr>
              <a:t>Patient be seated &amp; his hands rested on his legs.</a:t>
            </a:r>
          </a:p>
          <a:p>
            <a:r>
              <a:rPr lang="en-IN" b="1" dirty="0" smtClean="0">
                <a:latin typeface="Times New Roman" panose="02020603050405020304" pitchFamily="18" charset="0"/>
                <a:cs typeface="Times New Roman" panose="02020603050405020304" pitchFamily="18" charset="0"/>
              </a:rPr>
              <a:t>The tip of nose, the chin &amp; suprasternal notch should be in a straight line.</a:t>
            </a:r>
          </a:p>
          <a:p>
            <a:r>
              <a:rPr lang="en-IN" b="1" dirty="0" smtClean="0">
                <a:latin typeface="Times New Roman" panose="02020603050405020304" pitchFamily="18" charset="0"/>
                <a:cs typeface="Times New Roman" panose="02020603050405020304" pitchFamily="18" charset="0"/>
              </a:rPr>
              <a:t>Flex neck</a:t>
            </a:r>
          </a:p>
          <a:p>
            <a:r>
              <a:rPr lang="en-IN" b="1" dirty="0" smtClean="0">
                <a:latin typeface="Times New Roman" panose="02020603050405020304" pitchFamily="18" charset="0"/>
                <a:cs typeface="Times New Roman" panose="02020603050405020304" pitchFamily="18" charset="0"/>
              </a:rPr>
              <a:t>Keep index &amp; fingers on the sternoclavicular joints.</a:t>
            </a:r>
          </a:p>
          <a:p>
            <a:r>
              <a:rPr lang="en-IN" b="1" dirty="0" smtClean="0">
                <a:latin typeface="Times New Roman" panose="02020603050405020304" pitchFamily="18" charset="0"/>
                <a:cs typeface="Times New Roman" panose="02020603050405020304" pitchFamily="18" charset="0"/>
              </a:rPr>
              <a:t>With middle finger palpate the trachea, feel tracheal ring.</a:t>
            </a:r>
          </a:p>
          <a:p>
            <a:pPr marL="0" indent="0">
              <a:buNone/>
            </a:pPr>
            <a:r>
              <a:rPr lang="en-IN" b="1" u="sng" dirty="0" smtClean="0">
                <a:solidFill>
                  <a:srgbClr val="002060"/>
                </a:solidFill>
                <a:latin typeface="Times New Roman" panose="02020603050405020304" pitchFamily="18" charset="0"/>
                <a:cs typeface="Times New Roman" panose="02020603050405020304" pitchFamily="18" charset="0"/>
              </a:rPr>
              <a:t>CHEST WALL:</a:t>
            </a:r>
          </a:p>
          <a:p>
            <a:r>
              <a:rPr lang="en-IN" b="1" dirty="0" smtClean="0">
                <a:latin typeface="Times New Roman" panose="02020603050405020304" pitchFamily="18" charset="0"/>
                <a:cs typeface="Times New Roman" panose="02020603050405020304" pitchFamily="18" charset="0"/>
              </a:rPr>
              <a:t>Palpate for any local rise of temperature or Local Tenderness.</a:t>
            </a:r>
          </a:p>
          <a:p>
            <a:r>
              <a:rPr lang="en-IN" b="1" dirty="0" smtClean="0">
                <a:latin typeface="Times New Roman" panose="02020603050405020304" pitchFamily="18" charset="0"/>
                <a:cs typeface="Times New Roman" panose="02020603050405020304" pitchFamily="18" charset="0"/>
              </a:rPr>
              <a:t>Intercostal tenderness</a:t>
            </a:r>
          </a:p>
          <a:p>
            <a:r>
              <a:rPr lang="en-IN" b="1" dirty="0" smtClean="0">
                <a:latin typeface="Times New Roman" panose="02020603050405020304" pitchFamily="18" charset="0"/>
                <a:cs typeface="Times New Roman" panose="02020603050405020304" pitchFamily="18" charset="0"/>
              </a:rPr>
              <a:t>Rib tenderness</a:t>
            </a:r>
            <a:endParaRPr lang="en-IN"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61</a:t>
            </a:fld>
            <a:endParaRPr lang="en-IN"/>
          </a:p>
        </p:txBody>
      </p:sp>
    </p:spTree>
    <p:extLst>
      <p:ext uri="{BB962C8B-B14F-4D97-AF65-F5344CB8AC3E}">
        <p14:creationId xmlns:p14="http://schemas.microsoft.com/office/powerpoint/2010/main" val="1147381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 y="0"/>
            <a:ext cx="11930743" cy="6545942"/>
          </a:xfrm>
        </p:spPr>
        <p:txBody>
          <a:bodyPr>
            <a:normAutofit lnSpcReduction="10000"/>
          </a:bodyPr>
          <a:lstStyle/>
          <a:p>
            <a:pPr marL="0" indent="0">
              <a:lnSpc>
                <a:spcPct val="100000"/>
              </a:lnSpc>
              <a:buNone/>
            </a:pPr>
            <a:r>
              <a:rPr lang="en-IN" b="1" u="sng" dirty="0" smtClean="0">
                <a:solidFill>
                  <a:srgbClr val="002060"/>
                </a:solidFill>
                <a:latin typeface="Times New Roman" panose="02020603050405020304" pitchFamily="18" charset="0"/>
                <a:cs typeface="Times New Roman" panose="02020603050405020304" pitchFamily="18" charset="0"/>
              </a:rPr>
              <a:t>RESPIRATORY MOVEMENTS</a:t>
            </a:r>
          </a:p>
          <a:p>
            <a:pPr>
              <a:lnSpc>
                <a:spcPct val="100000"/>
              </a:lnSpc>
              <a:buFont typeface="Wingdings" panose="05000000000000000000" pitchFamily="2" charset="2"/>
              <a:buChar char="Ø"/>
            </a:pPr>
            <a:r>
              <a:rPr lang="en-IN" b="1" dirty="0" smtClean="0">
                <a:latin typeface="Times New Roman" panose="02020603050405020304" pitchFamily="18" charset="0"/>
                <a:cs typeface="Times New Roman" panose="02020603050405020304" pitchFamily="18" charset="0"/>
              </a:rPr>
              <a:t>Anterior chest:</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Keep both the hands over both side of chest from front.</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Look for the forward &amp; backward movement of chest.</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Look for the sideways movement of both thumbs.</a:t>
            </a:r>
          </a:p>
          <a:p>
            <a:pPr>
              <a:lnSpc>
                <a:spcPct val="100000"/>
              </a:lnSpc>
              <a:buFont typeface="Wingdings" panose="05000000000000000000" pitchFamily="2" charset="2"/>
              <a:buChar char="Ø"/>
            </a:pPr>
            <a:r>
              <a:rPr lang="en-IN" b="1" dirty="0" smtClean="0">
                <a:latin typeface="Times New Roman" panose="02020603050405020304" pitchFamily="18" charset="0"/>
                <a:cs typeface="Times New Roman" panose="02020603050405020304" pitchFamily="18" charset="0"/>
              </a:rPr>
              <a:t>Posterior chest:</a:t>
            </a:r>
          </a:p>
          <a:p>
            <a:pPr lvl="2">
              <a:lnSpc>
                <a:spcPct val="100000"/>
              </a:lnSpc>
              <a:buFont typeface="Wingdings" panose="05000000000000000000" pitchFamily="2" charset="2"/>
              <a:buChar char="§"/>
            </a:pPr>
            <a:r>
              <a:rPr lang="en-IN" sz="2800" b="1" dirty="0">
                <a:latin typeface="Times New Roman" panose="02020603050405020304" pitchFamily="18" charset="0"/>
                <a:cs typeface="Times New Roman" panose="02020603050405020304" pitchFamily="18" charset="0"/>
              </a:rPr>
              <a:t>Keep both the hands over both side of </a:t>
            </a:r>
            <a:r>
              <a:rPr lang="en-IN" sz="2800" b="1" dirty="0" smtClean="0">
                <a:latin typeface="Times New Roman" panose="02020603050405020304" pitchFamily="18" charset="0"/>
                <a:cs typeface="Times New Roman" panose="02020603050405020304" pitchFamily="18" charset="0"/>
              </a:rPr>
              <a:t>chest from back.</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Tips of thumb approximate each other in midline.</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Compare the movement of thumbs of both of both hands during inspiration &amp; expiration</a:t>
            </a:r>
            <a:endParaRPr lang="en-IN" sz="2800" b="1"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Ø"/>
            </a:pPr>
            <a:r>
              <a:rPr lang="en-IN" b="1" dirty="0" smtClean="0">
                <a:latin typeface="Times New Roman" panose="02020603050405020304" pitchFamily="18" charset="0"/>
                <a:cs typeface="Times New Roman" panose="02020603050405020304" pitchFamily="18" charset="0"/>
              </a:rPr>
              <a:t>Apical area:</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Stand on back side of the patient.</a:t>
            </a:r>
          </a:p>
          <a:p>
            <a:pPr lvl="2">
              <a:lnSpc>
                <a:spcPct val="100000"/>
              </a:lnSpc>
              <a:buFont typeface="Wingdings" panose="05000000000000000000" pitchFamily="2" charset="2"/>
              <a:buChar char="§"/>
            </a:pPr>
            <a:r>
              <a:rPr lang="en-IN" sz="2800" b="1" dirty="0" smtClean="0">
                <a:latin typeface="Times New Roman" panose="02020603050405020304" pitchFamily="18" charset="0"/>
                <a:cs typeface="Times New Roman" panose="02020603050405020304" pitchFamily="18" charset="0"/>
              </a:rPr>
              <a:t>Place both hands over the supraclavicular fossa, compare upward &amp; downward movements of hands on both sides</a:t>
            </a:r>
          </a:p>
          <a:p>
            <a:pPr marL="0" indent="0">
              <a:buNone/>
            </a:pPr>
            <a:endParaRPr lang="en-IN"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62</a:t>
            </a:fld>
            <a:endParaRPr lang="en-IN"/>
          </a:p>
        </p:txBody>
      </p:sp>
    </p:spTree>
    <p:extLst>
      <p:ext uri="{BB962C8B-B14F-4D97-AF65-F5344CB8AC3E}">
        <p14:creationId xmlns:p14="http://schemas.microsoft.com/office/powerpoint/2010/main" val="8264899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456" y="257577"/>
            <a:ext cx="11616744" cy="5919386"/>
          </a:xfrm>
        </p:spPr>
        <p:txBody>
          <a:bodyPr/>
          <a:lstStyle/>
          <a:p>
            <a:pPr marL="0" indent="0">
              <a:lnSpc>
                <a:spcPct val="100000"/>
              </a:lnSpc>
              <a:buNone/>
            </a:pPr>
            <a:r>
              <a:rPr lang="en-IN" b="1" u="sng" dirty="0" smtClean="0">
                <a:latin typeface="Times New Roman" panose="02020603050405020304" pitchFamily="18" charset="0"/>
                <a:cs typeface="Times New Roman" panose="02020603050405020304" pitchFamily="18" charset="0"/>
              </a:rPr>
              <a:t>Chest Measurement:</a:t>
            </a:r>
          </a:p>
          <a:p>
            <a:pPr marL="0" indent="0">
              <a:lnSpc>
                <a:spcPct val="100000"/>
              </a:lnSpc>
              <a:buNone/>
            </a:pPr>
            <a:r>
              <a:rPr lang="en-IN" b="1" dirty="0" smtClean="0">
                <a:latin typeface="Times New Roman" panose="02020603050405020304" pitchFamily="18" charset="0"/>
                <a:cs typeface="Times New Roman" panose="02020603050405020304" pitchFamily="18" charset="0"/>
              </a:rPr>
              <a:t>Antero Posterior Diameter- Transverse Diameter</a:t>
            </a:r>
          </a:p>
          <a:p>
            <a:pPr marL="0" indent="0">
              <a:lnSpc>
                <a:spcPct val="100000"/>
              </a:lnSpc>
              <a:buNone/>
            </a:pPr>
            <a:r>
              <a:rPr lang="en-IN" b="1" dirty="0" smtClean="0">
                <a:latin typeface="Times New Roman" panose="02020603050405020304" pitchFamily="18" charset="0"/>
                <a:cs typeface="Times New Roman" panose="02020603050405020304" pitchFamily="18" charset="0"/>
              </a:rPr>
              <a:t>Normal </a:t>
            </a:r>
            <a:r>
              <a:rPr lang="en-IN" b="1" dirty="0" err="1" smtClean="0">
                <a:latin typeface="Times New Roman" panose="02020603050405020304" pitchFamily="18" charset="0"/>
                <a:cs typeface="Times New Roman" panose="02020603050405020304" pitchFamily="18" charset="0"/>
              </a:rPr>
              <a:t>AP:T</a:t>
            </a:r>
            <a:r>
              <a:rPr lang="en-IN" b="1" dirty="0" smtClean="0">
                <a:latin typeface="Times New Roman" panose="02020603050405020304" pitchFamily="18" charset="0"/>
                <a:cs typeface="Times New Roman" panose="02020603050405020304" pitchFamily="18" charset="0"/>
              </a:rPr>
              <a:t> diameter ratio 5:7 in barrel shape chest (1:1)</a:t>
            </a:r>
          </a:p>
          <a:p>
            <a:pPr marL="914400" lvl="2" indent="0">
              <a:lnSpc>
                <a:spcPct val="100000"/>
              </a:lnSpc>
              <a:buNone/>
            </a:pPr>
            <a:r>
              <a:rPr lang="en-IN" sz="2800" b="1" dirty="0" smtClean="0">
                <a:latin typeface="Times New Roman" panose="02020603050405020304" pitchFamily="18" charset="0"/>
                <a:cs typeface="Times New Roman" panose="02020603050405020304" pitchFamily="18" charset="0"/>
              </a:rPr>
              <a:t>Total Diameter:</a:t>
            </a:r>
          </a:p>
          <a:p>
            <a:pPr marL="0" indent="0">
              <a:lnSpc>
                <a:spcPct val="100000"/>
              </a:lnSpc>
              <a:buNone/>
            </a:pPr>
            <a:r>
              <a:rPr lang="en-IN" b="1" smtClean="0">
                <a:latin typeface="Times New Roman" panose="02020603050405020304" pitchFamily="18" charset="0"/>
                <a:cs typeface="Times New Roman" panose="02020603050405020304" pitchFamily="18" charset="0"/>
              </a:rPr>
              <a:t>Measure at the end of both </a:t>
            </a:r>
            <a:r>
              <a:rPr lang="en-IN" b="1" dirty="0" smtClean="0">
                <a:latin typeface="Times New Roman" panose="02020603050405020304" pitchFamily="18" charset="0"/>
                <a:cs typeface="Times New Roman" panose="02020603050405020304" pitchFamily="18" charset="0"/>
              </a:rPr>
              <a:t>inspiration &amp; Expiration, measure at 4</a:t>
            </a:r>
            <a:r>
              <a:rPr lang="en-IN" b="1" baseline="30000" dirty="0" smtClean="0">
                <a:latin typeface="Times New Roman" panose="02020603050405020304" pitchFamily="18" charset="0"/>
                <a:cs typeface="Times New Roman" panose="02020603050405020304" pitchFamily="18" charset="0"/>
              </a:rPr>
              <a:t>th</a:t>
            </a:r>
            <a:r>
              <a:rPr lang="en-IN" b="1" dirty="0" smtClean="0">
                <a:latin typeface="Times New Roman" panose="02020603050405020304" pitchFamily="18" charset="0"/>
                <a:cs typeface="Times New Roman" panose="02020603050405020304" pitchFamily="18" charset="0"/>
              </a:rPr>
              <a:t> rib anteriorly &amp; T 7 posteriorly, normal Expansion 5-8 cm ( diminished Expansion seen in emphysema, Ankylosing Spondylitis, scleroderma)</a:t>
            </a:r>
            <a:endParaRPr lang="en-IN"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63</a:t>
            </a:fld>
            <a:endParaRPr lang="en-IN"/>
          </a:p>
        </p:txBody>
      </p:sp>
    </p:spTree>
    <p:extLst>
      <p:ext uri="{BB962C8B-B14F-4D97-AF65-F5344CB8AC3E}">
        <p14:creationId xmlns:p14="http://schemas.microsoft.com/office/powerpoint/2010/main" val="1086283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811369"/>
          </a:xfrm>
        </p:spPr>
        <p:txBody>
          <a:bodyPr/>
          <a:lstStyle/>
          <a:p>
            <a:r>
              <a:rPr lang="en-IN" dirty="0" smtClean="0">
                <a:latin typeface="Times New Roman" panose="02020603050405020304" pitchFamily="18" charset="0"/>
                <a:cs typeface="Times New Roman" panose="02020603050405020304" pitchFamily="18" charset="0"/>
              </a:rPr>
              <a:t>TACTILE VOCAL FREMITUS (</a:t>
            </a:r>
            <a:r>
              <a:rPr lang="en-IN" dirty="0" err="1" smtClean="0">
                <a:latin typeface="Times New Roman" panose="02020603050405020304" pitchFamily="18" charset="0"/>
                <a:cs typeface="Times New Roman" panose="02020603050405020304" pitchFamily="18" charset="0"/>
              </a:rPr>
              <a:t>TVF</a:t>
            </a:r>
            <a:r>
              <a:rPr lang="en-IN" dirty="0" smtClean="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8941" y="940158"/>
            <a:ext cx="11771290" cy="5236805"/>
          </a:xfrm>
        </p:spPr>
        <p:txBody>
          <a:bodyPr>
            <a:normAutofit/>
          </a:bodyPr>
          <a:lstStyle/>
          <a:p>
            <a:pPr marL="0" indent="0">
              <a:lnSpc>
                <a:spcPct val="100000"/>
              </a:lnSpc>
              <a:buNone/>
            </a:pPr>
            <a:r>
              <a:rPr lang="en-IN" sz="3200" dirty="0" smtClean="0">
                <a:latin typeface="Times New Roman" panose="02020603050405020304" pitchFamily="18" charset="0"/>
                <a:cs typeface="Times New Roman" panose="02020603050405020304" pitchFamily="18" charset="0"/>
              </a:rPr>
              <a:t>Is the tactile perception of vibrations communicated to the chest wall from the larynx via bronchi and lungs during the act of phonation.</a:t>
            </a:r>
          </a:p>
          <a:p>
            <a:pPr marL="0" indent="0">
              <a:lnSpc>
                <a:spcPct val="100000"/>
              </a:lnSpc>
              <a:buNone/>
            </a:pPr>
            <a:r>
              <a:rPr lang="en-IN" sz="3200" dirty="0" smtClean="0">
                <a:latin typeface="Times New Roman" panose="02020603050405020304" pitchFamily="18" charset="0"/>
                <a:cs typeface="Times New Roman" panose="02020603050405020304" pitchFamily="18" charset="0"/>
              </a:rPr>
              <a:t>Mechanism: occur when sound vibrations from the larynx pass down the bronchi and cause the lungs and chest wall to vibrate.</a:t>
            </a:r>
          </a:p>
          <a:p>
            <a:pPr>
              <a:lnSpc>
                <a:spcPct val="100000"/>
              </a:lnSpc>
              <a:buFont typeface="Wingdings" panose="05000000000000000000" pitchFamily="2" charset="2"/>
              <a:buChar char="Ø"/>
            </a:pPr>
            <a:r>
              <a:rPr lang="en-IN" sz="3200" dirty="0" smtClean="0">
                <a:latin typeface="Times New Roman" panose="02020603050405020304" pitchFamily="18" charset="0"/>
                <a:cs typeface="Times New Roman" panose="02020603050405020304" pitchFamily="18" charset="0"/>
              </a:rPr>
              <a:t>Keep ulnar border of arm over symmetrical areas of chest</a:t>
            </a:r>
          </a:p>
          <a:p>
            <a:pPr>
              <a:lnSpc>
                <a:spcPct val="100000"/>
              </a:lnSpc>
              <a:buFont typeface="Wingdings" panose="05000000000000000000" pitchFamily="2" charset="2"/>
              <a:buChar char="Ø"/>
            </a:pPr>
            <a:r>
              <a:rPr lang="en-IN" sz="3200" dirty="0" smtClean="0">
                <a:latin typeface="Times New Roman" panose="02020603050405020304" pitchFamily="18" charset="0"/>
                <a:cs typeface="Times New Roman" panose="02020603050405020304" pitchFamily="18" charset="0"/>
              </a:rPr>
              <a:t>Ask patient to repeat one-one-one or nine-nine-nine.</a:t>
            </a:r>
          </a:p>
          <a:p>
            <a:pPr>
              <a:lnSpc>
                <a:spcPct val="100000"/>
              </a:lnSpc>
              <a:buFont typeface="Wingdings" panose="05000000000000000000" pitchFamily="2" charset="2"/>
              <a:buChar char="Ø"/>
            </a:pPr>
            <a:r>
              <a:rPr lang="en-IN" sz="3200" dirty="0" smtClean="0">
                <a:latin typeface="Times New Roman" panose="02020603050405020304" pitchFamily="18" charset="0"/>
                <a:cs typeface="Times New Roman" panose="02020603050405020304" pitchFamily="18" charset="0"/>
              </a:rPr>
              <a:t>Feel the vibration of sound.</a:t>
            </a:r>
          </a:p>
          <a:p>
            <a:pPr>
              <a:lnSpc>
                <a:spcPct val="100000"/>
              </a:lnSpc>
              <a:buFont typeface="Wingdings" panose="05000000000000000000" pitchFamily="2" charset="2"/>
              <a:buChar char="Ø"/>
            </a:pPr>
            <a:r>
              <a:rPr lang="en-IN" sz="3200" dirty="0" smtClean="0">
                <a:latin typeface="Times New Roman" panose="02020603050405020304" pitchFamily="18" charset="0"/>
                <a:cs typeface="Times New Roman" panose="02020603050405020304" pitchFamily="18" charset="0"/>
              </a:rPr>
              <a:t>Vocal fremitus increases in consolidation, decreases in pleural effusion and pneumothorax.</a:t>
            </a:r>
            <a:endParaRPr lang="en-IN" sz="32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64</a:t>
            </a:fld>
            <a:endParaRPr lang="en-IN"/>
          </a:p>
        </p:txBody>
      </p:sp>
    </p:spTree>
    <p:extLst>
      <p:ext uri="{BB962C8B-B14F-4D97-AF65-F5344CB8AC3E}">
        <p14:creationId xmlns:p14="http://schemas.microsoft.com/office/powerpoint/2010/main" val="22347615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180304"/>
            <a:ext cx="11925836" cy="5996659"/>
          </a:xfrm>
        </p:spPr>
        <p:txBody>
          <a:bodyPr/>
          <a:lstStyle/>
          <a:p>
            <a:pPr marL="0" indent="0">
              <a:lnSpc>
                <a:spcPct val="150000"/>
              </a:lnSpc>
              <a:buNone/>
            </a:pPr>
            <a:r>
              <a:rPr lang="en-IN" dirty="0" smtClean="0">
                <a:latin typeface="Times New Roman" panose="02020603050405020304" pitchFamily="18" charset="0"/>
                <a:cs typeface="Times New Roman" panose="02020603050405020304" pitchFamily="18" charset="0"/>
              </a:rPr>
              <a:t>Friction Fremitus: it is palpable pleural rub.</a:t>
            </a:r>
          </a:p>
          <a:p>
            <a:pPr marL="0" indent="0">
              <a:lnSpc>
                <a:spcPct val="150000"/>
              </a:lnSpc>
              <a:buNone/>
            </a:pPr>
            <a:r>
              <a:rPr lang="en-IN" dirty="0" smtClean="0">
                <a:latin typeface="Times New Roman" panose="02020603050405020304" pitchFamily="18" charset="0"/>
                <a:cs typeface="Times New Roman" panose="02020603050405020304" pitchFamily="18" charset="0"/>
              </a:rPr>
              <a:t>Tactile Fremitus: it palpable sounds like wheeze and crackles.</a:t>
            </a: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65</a:t>
            </a:fld>
            <a:endParaRPr lang="en-IN"/>
          </a:p>
        </p:txBody>
      </p:sp>
    </p:spTree>
    <p:extLst>
      <p:ext uri="{BB962C8B-B14F-4D97-AF65-F5344CB8AC3E}">
        <p14:creationId xmlns:p14="http://schemas.microsoft.com/office/powerpoint/2010/main" val="34099730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0747"/>
            <a:ext cx="10515600" cy="1325563"/>
          </a:xfrm>
        </p:spPr>
        <p:txBody>
          <a:bodyPr/>
          <a:lstStyle/>
          <a:p>
            <a:pPr algn="ctr"/>
            <a:r>
              <a:rPr lang="en-IN" sz="8000" b="1" dirty="0" smtClean="0">
                <a:latin typeface="Times New Roman" panose="02020603050405020304" pitchFamily="18" charset="0"/>
                <a:cs typeface="Times New Roman" panose="02020603050405020304" pitchFamily="18" charset="0"/>
              </a:rPr>
              <a:t>PERCUSSION</a:t>
            </a:r>
            <a:r>
              <a:rPr lang="en-IN" dirty="0" smtClean="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66</a:t>
            </a:fld>
            <a:endParaRPr lang="en-IN"/>
          </a:p>
        </p:txBody>
      </p:sp>
    </p:spTree>
    <p:extLst>
      <p:ext uri="{BB962C8B-B14F-4D97-AF65-F5344CB8AC3E}">
        <p14:creationId xmlns:p14="http://schemas.microsoft.com/office/powerpoint/2010/main" val="27063525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9731"/>
          </a:xfrm>
        </p:spPr>
        <p:txBody>
          <a:bodyPr>
            <a:normAutofit/>
          </a:bodyPr>
          <a:lstStyle/>
          <a:p>
            <a:r>
              <a:rPr lang="en-IN" dirty="0" smtClean="0">
                <a:latin typeface="Times New Roman" panose="02020603050405020304" pitchFamily="18" charset="0"/>
                <a:cs typeface="Times New Roman" panose="02020603050405020304" pitchFamily="18" charset="0"/>
              </a:rPr>
              <a:t>Procedure:</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08337"/>
            <a:ext cx="12093262" cy="6013138"/>
          </a:xfrm>
        </p:spPr>
        <p:txBody>
          <a:bodyPr>
            <a:noAutofit/>
          </a:bodyPr>
          <a:lstStyle/>
          <a:p>
            <a:pPr algn="just">
              <a:lnSpc>
                <a:spcPct val="100000"/>
              </a:lnSpc>
            </a:pPr>
            <a:r>
              <a:rPr lang="en-IN" sz="3000" dirty="0" smtClean="0">
                <a:latin typeface="Times New Roman" panose="02020603050405020304" pitchFamily="18" charset="0"/>
                <a:cs typeface="Times New Roman" panose="02020603050405020304" pitchFamily="18" charset="0"/>
              </a:rPr>
              <a:t>Hyperextended the middle finger of left hand ( </a:t>
            </a:r>
            <a:r>
              <a:rPr lang="en-IN" sz="3000" i="1" dirty="0" smtClean="0">
                <a:latin typeface="Times New Roman" panose="02020603050405020304" pitchFamily="18" charset="0"/>
                <a:cs typeface="Times New Roman" panose="02020603050405020304" pitchFamily="18" charset="0"/>
              </a:rPr>
              <a:t>pleximeter</a:t>
            </a:r>
            <a:r>
              <a:rPr lang="en-IN" sz="3000" dirty="0" smtClean="0">
                <a:latin typeface="Times New Roman" panose="02020603050405020304" pitchFamily="18" charset="0"/>
                <a:cs typeface="Times New Roman" panose="02020603050405020304" pitchFamily="18" charset="0"/>
              </a:rPr>
              <a:t>), place it flat and firmly against the patients chest in intercostal space.</a:t>
            </a:r>
          </a:p>
          <a:p>
            <a:pPr algn="just">
              <a:lnSpc>
                <a:spcPct val="100000"/>
              </a:lnSpc>
            </a:pPr>
            <a:r>
              <a:rPr lang="en-IN" sz="3000" dirty="0" smtClean="0">
                <a:latin typeface="Times New Roman" panose="02020603050405020304" pitchFamily="18" charset="0"/>
                <a:cs typeface="Times New Roman" panose="02020603050405020304" pitchFamily="18" charset="0"/>
              </a:rPr>
              <a:t>With the tip of right middle finger (</a:t>
            </a:r>
            <a:r>
              <a:rPr lang="en-IN" sz="3000" i="1" dirty="0" smtClean="0">
                <a:latin typeface="Times New Roman" panose="02020603050405020304" pitchFamily="18" charset="0"/>
                <a:cs typeface="Times New Roman" panose="02020603050405020304" pitchFamily="18" charset="0"/>
              </a:rPr>
              <a:t>plexor</a:t>
            </a:r>
            <a:r>
              <a:rPr lang="en-IN" sz="3000" dirty="0" smtClean="0">
                <a:latin typeface="Times New Roman" panose="02020603050405020304" pitchFamily="18" charset="0"/>
                <a:cs typeface="Times New Roman" panose="02020603050405020304" pitchFamily="18" charset="0"/>
              </a:rPr>
              <a:t>) use a quick flick of wrist to strike the middle phalanx of middle finger.</a:t>
            </a:r>
          </a:p>
          <a:p>
            <a:pPr algn="just">
              <a:lnSpc>
                <a:spcPct val="100000"/>
              </a:lnSpc>
            </a:pPr>
            <a:r>
              <a:rPr lang="en-IN" sz="3000" dirty="0">
                <a:latin typeface="Times New Roman" panose="02020603050405020304" pitchFamily="18" charset="0"/>
                <a:cs typeface="Times New Roman" panose="02020603050405020304" pitchFamily="18" charset="0"/>
              </a:rPr>
              <a:t>The percussion movement should be sudden, originating from the  wrist. The finger should be removed immediately after striking to avoid  damping</a:t>
            </a:r>
          </a:p>
          <a:p>
            <a:pPr algn="just">
              <a:lnSpc>
                <a:spcPct val="100000"/>
              </a:lnSpc>
            </a:pPr>
            <a:r>
              <a:rPr lang="en-IN" sz="3000" dirty="0">
                <a:latin typeface="Times New Roman" panose="02020603050405020304" pitchFamily="18" charset="0"/>
                <a:cs typeface="Times New Roman" panose="02020603050405020304" pitchFamily="18" charset="0"/>
              </a:rPr>
              <a:t>Proceed from the area of normal resonance to the area of impaired or  dull note, as the difference is then easily appreciated</a:t>
            </a:r>
          </a:p>
          <a:p>
            <a:pPr algn="just">
              <a:lnSpc>
                <a:spcPct val="100000"/>
              </a:lnSpc>
            </a:pPr>
            <a:r>
              <a:rPr lang="en-IN" sz="3000" dirty="0">
                <a:latin typeface="Times New Roman" panose="02020603050405020304" pitchFamily="18" charset="0"/>
                <a:cs typeface="Times New Roman" panose="02020603050405020304" pitchFamily="18" charset="0"/>
              </a:rPr>
              <a:t>The long axis of the pleximeter is kept parallel to the border of the  organ to be percussed</a:t>
            </a:r>
            <a:r>
              <a:rPr lang="en-IN" sz="3000" dirty="0" smtClean="0">
                <a:latin typeface="Times New Roman" panose="02020603050405020304" pitchFamily="18" charset="0"/>
                <a:cs typeface="Times New Roman" panose="02020603050405020304" pitchFamily="18" charset="0"/>
              </a:rPr>
              <a:t>.</a:t>
            </a:r>
          </a:p>
          <a:p>
            <a:pPr algn="just">
              <a:lnSpc>
                <a:spcPct val="100000"/>
              </a:lnSpc>
            </a:pPr>
            <a:r>
              <a:rPr lang="en-IN" sz="3000" dirty="0" smtClean="0">
                <a:latin typeface="Times New Roman" panose="02020603050405020304" pitchFamily="18" charset="0"/>
                <a:cs typeface="Times New Roman" panose="02020603050405020304" pitchFamily="18" charset="0"/>
              </a:rPr>
              <a:t>The categorise the sound .</a:t>
            </a:r>
            <a:endParaRPr lang="en-IN" sz="3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dirty="0" smtClean="0"/>
              <a:t>05-02-2018</a:t>
            </a:r>
            <a:endParaRPr lang="en-IN" dirty="0"/>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67</a:t>
            </a:fld>
            <a:endParaRPr lang="en-IN"/>
          </a:p>
        </p:txBody>
      </p:sp>
    </p:spTree>
    <p:extLst>
      <p:ext uri="{BB962C8B-B14F-4D97-AF65-F5344CB8AC3E}">
        <p14:creationId xmlns:p14="http://schemas.microsoft.com/office/powerpoint/2010/main" val="17370589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81095"/>
          </a:xfrm>
        </p:spPr>
        <p:txBody>
          <a:bodyPr/>
          <a:lstStyle/>
          <a:p>
            <a:r>
              <a:rPr lang="en-IN" dirty="0" smtClean="0">
                <a:latin typeface="Times New Roman" panose="02020603050405020304" pitchFamily="18" charset="0"/>
                <a:cs typeface="Times New Roman" panose="02020603050405020304" pitchFamily="18" charset="0"/>
              </a:rPr>
              <a:t>Areas of percussion</a:t>
            </a:r>
            <a:endParaRPr lang="en-IN"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9196113"/>
              </p:ext>
            </p:extLst>
          </p:nvPr>
        </p:nvGraphicFramePr>
        <p:xfrm>
          <a:off x="838200" y="781095"/>
          <a:ext cx="10483225" cy="5212080"/>
        </p:xfrm>
        <a:graphic>
          <a:graphicData uri="http://schemas.openxmlformats.org/drawingml/2006/table">
            <a:tbl>
              <a:tblPr firstRow="1" bandRow="1">
                <a:tableStyleId>{5940675A-B579-460E-94D1-54222C63F5DA}</a:tableStyleId>
              </a:tblPr>
              <a:tblGrid>
                <a:gridCol w="4081530"/>
                <a:gridCol w="6401695"/>
              </a:tblGrid>
              <a:tr h="508000">
                <a:tc rowSpan="4">
                  <a:txBody>
                    <a:bodyPr/>
                    <a:lstStyle/>
                    <a:p>
                      <a:pPr algn="ctr"/>
                      <a:r>
                        <a:rPr lang="en-IN" sz="3200" dirty="0" smtClean="0">
                          <a:latin typeface="Times New Roman" panose="02020603050405020304" pitchFamily="18" charset="0"/>
                          <a:cs typeface="Times New Roman" panose="02020603050405020304" pitchFamily="18" charset="0"/>
                        </a:rPr>
                        <a:t>Anterior chest</a:t>
                      </a:r>
                      <a:endParaRPr lang="en-IN" sz="3200" dirty="0">
                        <a:latin typeface="Times New Roman" panose="02020603050405020304" pitchFamily="18" charset="0"/>
                        <a:cs typeface="Times New Roman" panose="02020603050405020304" pitchFamily="18" charset="0"/>
                      </a:endParaRPr>
                    </a:p>
                  </a:txBody>
                  <a:tcPr anchor="ctr"/>
                </a:tc>
                <a:tc>
                  <a:txBody>
                    <a:bodyPr/>
                    <a:lstStyle/>
                    <a:p>
                      <a:r>
                        <a:rPr lang="en-IN" sz="3200" dirty="0" smtClean="0">
                          <a:latin typeface="Times New Roman" panose="02020603050405020304" pitchFamily="18" charset="0"/>
                          <a:cs typeface="Times New Roman" panose="02020603050405020304" pitchFamily="18" charset="0"/>
                        </a:rPr>
                        <a:t>Supra clavicular</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Clavicular</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Infra clavicular</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Mammary</a:t>
                      </a:r>
                      <a:endParaRPr lang="en-IN" sz="3200" dirty="0">
                        <a:latin typeface="Times New Roman" panose="02020603050405020304" pitchFamily="18" charset="0"/>
                        <a:cs typeface="Times New Roman" panose="02020603050405020304" pitchFamily="18" charset="0"/>
                      </a:endParaRPr>
                    </a:p>
                  </a:txBody>
                  <a:tcPr anchor="b"/>
                </a:tc>
              </a:tr>
              <a:tr h="508000">
                <a:tc rowSpan="3">
                  <a:txBody>
                    <a:bodyPr/>
                    <a:lstStyle/>
                    <a:p>
                      <a:pPr algn="ctr"/>
                      <a:r>
                        <a:rPr lang="en-IN" sz="3200" dirty="0" smtClean="0">
                          <a:latin typeface="Times New Roman" panose="02020603050405020304" pitchFamily="18" charset="0"/>
                          <a:cs typeface="Times New Roman" panose="02020603050405020304" pitchFamily="18" charset="0"/>
                        </a:rPr>
                        <a:t>Posterior Chest</a:t>
                      </a:r>
                      <a:endParaRPr lang="en-IN" sz="3200" dirty="0">
                        <a:latin typeface="Times New Roman" panose="02020603050405020304" pitchFamily="18" charset="0"/>
                        <a:cs typeface="Times New Roman" panose="02020603050405020304" pitchFamily="18" charset="0"/>
                      </a:endParaRPr>
                    </a:p>
                  </a:txBody>
                  <a:tcPr anchor="ctr"/>
                </a:tc>
                <a:tc>
                  <a:txBody>
                    <a:bodyPr/>
                    <a:lstStyle/>
                    <a:p>
                      <a:r>
                        <a:rPr lang="en-IN" sz="3200" dirty="0" smtClean="0">
                          <a:latin typeface="Times New Roman" panose="02020603050405020304" pitchFamily="18" charset="0"/>
                          <a:cs typeface="Times New Roman" panose="02020603050405020304" pitchFamily="18" charset="0"/>
                        </a:rPr>
                        <a:t>Supra scapular</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Infra scapular</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Intra scapular</a:t>
                      </a:r>
                      <a:endParaRPr lang="en-IN" sz="3200" dirty="0">
                        <a:latin typeface="Times New Roman" panose="02020603050405020304" pitchFamily="18" charset="0"/>
                        <a:cs typeface="Times New Roman" panose="02020603050405020304" pitchFamily="18" charset="0"/>
                      </a:endParaRPr>
                    </a:p>
                  </a:txBody>
                  <a:tcPr anchor="b"/>
                </a:tc>
              </a:tr>
              <a:tr h="508000">
                <a:tc rowSpan="2">
                  <a:txBody>
                    <a:bodyPr/>
                    <a:lstStyle/>
                    <a:p>
                      <a:pPr algn="ctr"/>
                      <a:r>
                        <a:rPr lang="en-IN" sz="3200" dirty="0" smtClean="0">
                          <a:latin typeface="Times New Roman" panose="02020603050405020304" pitchFamily="18" charset="0"/>
                          <a:cs typeface="Times New Roman" panose="02020603050405020304" pitchFamily="18" charset="0"/>
                        </a:rPr>
                        <a:t>Axillary</a:t>
                      </a:r>
                      <a:endParaRPr lang="en-IN" sz="3200" dirty="0">
                        <a:latin typeface="Times New Roman" panose="02020603050405020304" pitchFamily="18" charset="0"/>
                        <a:cs typeface="Times New Roman" panose="02020603050405020304" pitchFamily="18" charset="0"/>
                      </a:endParaRPr>
                    </a:p>
                  </a:txBody>
                  <a:tcPr anchor="ctr"/>
                </a:tc>
                <a:tc>
                  <a:txBody>
                    <a:bodyPr/>
                    <a:lstStyle/>
                    <a:p>
                      <a:r>
                        <a:rPr lang="en-IN" sz="3200" dirty="0" smtClean="0">
                          <a:latin typeface="Times New Roman" panose="02020603050405020304" pitchFamily="18" charset="0"/>
                          <a:cs typeface="Times New Roman" panose="02020603050405020304" pitchFamily="18" charset="0"/>
                        </a:rPr>
                        <a:t>Axillary</a:t>
                      </a:r>
                      <a:endParaRPr lang="en-IN" sz="3200" dirty="0">
                        <a:latin typeface="Times New Roman" panose="02020603050405020304" pitchFamily="18" charset="0"/>
                        <a:cs typeface="Times New Roman" panose="02020603050405020304" pitchFamily="18" charset="0"/>
                      </a:endParaRPr>
                    </a:p>
                  </a:txBody>
                  <a:tcPr anchor="b"/>
                </a:tc>
              </a:tr>
              <a:tr h="508000">
                <a:tc vMerge="1">
                  <a:txBody>
                    <a:bodyPr/>
                    <a:lstStyle/>
                    <a:p>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Infra axillary</a:t>
                      </a:r>
                      <a:endParaRPr lang="en-IN" sz="3200" dirty="0">
                        <a:latin typeface="Times New Roman" panose="02020603050405020304" pitchFamily="18" charset="0"/>
                        <a:cs typeface="Times New Roman" panose="02020603050405020304" pitchFamily="18" charset="0"/>
                      </a:endParaRPr>
                    </a:p>
                  </a:txBody>
                  <a:tcPr anchor="b"/>
                </a:tc>
              </a:tr>
            </a:tbl>
          </a:graphicData>
        </a:graphic>
      </p:graphicFrame>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68</a:t>
            </a:fld>
            <a:endParaRPr lang="en-IN"/>
          </a:p>
        </p:txBody>
      </p:sp>
    </p:spTree>
    <p:extLst>
      <p:ext uri="{BB962C8B-B14F-4D97-AF65-F5344CB8AC3E}">
        <p14:creationId xmlns:p14="http://schemas.microsoft.com/office/powerpoint/2010/main" val="27676322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10" y="115910"/>
            <a:ext cx="11912958" cy="6061053"/>
          </a:xfrm>
        </p:spPr>
        <p:txBody>
          <a:bodyPr/>
          <a:lstStyle/>
          <a:p>
            <a:pPr marL="0" indent="0">
              <a:buNone/>
            </a:pPr>
            <a:r>
              <a:rPr lang="en-IN" sz="3600" b="1" u="sng" dirty="0">
                <a:latin typeface="Times New Roman" panose="02020603050405020304" pitchFamily="18" charset="0"/>
                <a:cs typeface="Times New Roman" panose="02020603050405020304" pitchFamily="18" charset="0"/>
              </a:rPr>
              <a:t>Clavicular percussion:</a:t>
            </a:r>
            <a:endParaRPr lang="en-IN" sz="3600" b="1" u="sng" dirty="0" smtClean="0">
              <a:latin typeface="Times New Roman" panose="02020603050405020304" pitchFamily="18" charset="0"/>
              <a:cs typeface="Times New Roman" panose="02020603050405020304" pitchFamily="18" charset="0"/>
            </a:endParaRPr>
          </a:p>
          <a:p>
            <a:r>
              <a:rPr lang="en-IN" sz="3200" i="1" dirty="0" smtClean="0">
                <a:latin typeface="Times New Roman" panose="02020603050405020304" pitchFamily="18" charset="0"/>
                <a:cs typeface="Times New Roman" panose="02020603050405020304" pitchFamily="18" charset="0"/>
              </a:rPr>
              <a:t>It is direct percussion over clavicle.</a:t>
            </a:r>
          </a:p>
          <a:p>
            <a:r>
              <a:rPr lang="en-IN" sz="3200" i="1" dirty="0" smtClean="0">
                <a:latin typeface="Times New Roman" panose="02020603050405020304" pitchFamily="18" charset="0"/>
                <a:cs typeface="Times New Roman" panose="02020603050405020304" pitchFamily="18" charset="0"/>
              </a:rPr>
              <a:t>Stretch the skin over clavicle.</a:t>
            </a:r>
          </a:p>
          <a:p>
            <a:r>
              <a:rPr lang="en-IN" sz="3200" i="1" dirty="0" smtClean="0">
                <a:latin typeface="Times New Roman" panose="02020603050405020304" pitchFamily="18" charset="0"/>
                <a:cs typeface="Times New Roman" panose="02020603050405020304" pitchFamily="18" charset="0"/>
              </a:rPr>
              <a:t>Percuss at the junction of medial 1/3</a:t>
            </a:r>
            <a:r>
              <a:rPr lang="en-IN" sz="3200" i="1" baseline="30000" dirty="0" smtClean="0">
                <a:latin typeface="Times New Roman" panose="02020603050405020304" pitchFamily="18" charset="0"/>
                <a:cs typeface="Times New Roman" panose="02020603050405020304" pitchFamily="18" charset="0"/>
              </a:rPr>
              <a:t>rd</a:t>
            </a:r>
            <a:r>
              <a:rPr lang="en-IN" sz="3200" i="1" dirty="0" smtClean="0">
                <a:latin typeface="Times New Roman" panose="02020603050405020304" pitchFamily="18" charset="0"/>
                <a:cs typeface="Times New Roman" panose="02020603050405020304" pitchFamily="18" charset="0"/>
              </a:rPr>
              <a:t> &amp; Lateral 2/3</a:t>
            </a:r>
            <a:r>
              <a:rPr lang="en-IN" sz="3200" i="1" baseline="30000" dirty="0" smtClean="0">
                <a:latin typeface="Times New Roman" panose="02020603050405020304" pitchFamily="18" charset="0"/>
                <a:cs typeface="Times New Roman" panose="02020603050405020304" pitchFamily="18" charset="0"/>
              </a:rPr>
              <a:t>rd</a:t>
            </a:r>
            <a:r>
              <a:rPr lang="en-IN" sz="3200" i="1" dirty="0" smtClean="0">
                <a:latin typeface="Times New Roman" panose="02020603050405020304" pitchFamily="18" charset="0"/>
                <a:cs typeface="Times New Roman" panose="02020603050405020304" pitchFamily="18" charset="0"/>
              </a:rPr>
              <a:t> .</a:t>
            </a:r>
          </a:p>
          <a:p>
            <a:pPr marL="0" indent="0">
              <a:buNone/>
            </a:pPr>
            <a:r>
              <a:rPr lang="en-IN" sz="3600" b="1" u="sng" dirty="0" smtClean="0">
                <a:latin typeface="Times New Roman" panose="02020603050405020304" pitchFamily="18" charset="0"/>
                <a:cs typeface="Times New Roman" panose="02020603050405020304" pitchFamily="18" charset="0"/>
              </a:rPr>
              <a:t>Tidal Percussion</a:t>
            </a:r>
          </a:p>
          <a:p>
            <a:r>
              <a:rPr lang="en-IN" sz="3200" i="1" dirty="0" smtClean="0">
                <a:latin typeface="Times New Roman" panose="02020603050405020304" pitchFamily="18" charset="0"/>
                <a:cs typeface="Times New Roman" panose="02020603050405020304" pitchFamily="18" charset="0"/>
              </a:rPr>
              <a:t>Percussion </a:t>
            </a:r>
            <a:r>
              <a:rPr lang="en-IN" sz="3200" i="1" dirty="0">
                <a:latin typeface="Times New Roman" panose="02020603050405020304" pitchFamily="18" charset="0"/>
                <a:cs typeface="Times New Roman" panose="02020603050405020304" pitchFamily="18" charset="0"/>
              </a:rPr>
              <a:t>over right mammary to downwards in mid clavicular line till gat liver dullness.</a:t>
            </a:r>
          </a:p>
          <a:p>
            <a:r>
              <a:rPr lang="en-IN" sz="3200" i="1" dirty="0">
                <a:latin typeface="Times New Roman" panose="02020603050405020304" pitchFamily="18" charset="0"/>
                <a:cs typeface="Times New Roman" panose="02020603050405020304" pitchFamily="18" charset="0"/>
              </a:rPr>
              <a:t>Ask patient to take deep inspiration, normally liver get pull down &amp; percussion will ne a resonance.</a:t>
            </a:r>
          </a:p>
          <a:p>
            <a:r>
              <a:rPr lang="en-IN" sz="3200" i="1" dirty="0">
                <a:latin typeface="Times New Roman" panose="02020603050405020304" pitchFamily="18" charset="0"/>
                <a:cs typeface="Times New Roman" panose="02020603050405020304" pitchFamily="18" charset="0"/>
              </a:rPr>
              <a:t>In case of right lower lung lesions, there will be no shift &amp; dullness persist.</a:t>
            </a:r>
          </a:p>
          <a:p>
            <a:pPr marL="0" indent="0">
              <a:buNone/>
            </a:pPr>
            <a:endParaRPr lang="en-IN" sz="3200" b="1" u="sng" dirty="0" smtClean="0">
              <a:latin typeface="Times New Roman" panose="02020603050405020304" pitchFamily="18" charset="0"/>
              <a:cs typeface="Times New Roman" panose="02020603050405020304" pitchFamily="18" charset="0"/>
            </a:endParaRPr>
          </a:p>
          <a:p>
            <a:endParaRPr lang="en-IN" dirty="0" smtClean="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69</a:t>
            </a:fld>
            <a:endParaRPr lang="en-IN"/>
          </a:p>
        </p:txBody>
      </p:sp>
    </p:spTree>
    <p:extLst>
      <p:ext uri="{BB962C8B-B14F-4D97-AF65-F5344CB8AC3E}">
        <p14:creationId xmlns:p14="http://schemas.microsoft.com/office/powerpoint/2010/main" val="29870773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52306"/>
          </a:xfrm>
        </p:spPr>
        <p:txBody>
          <a:bodyPr/>
          <a:lstStyle/>
          <a:p>
            <a:r>
              <a:rPr lang="en-IN" sz="2400" b="1" dirty="0">
                <a:solidFill>
                  <a:srgbClr val="002060"/>
                </a:solidFill>
                <a:latin typeface="Times New Roman" panose="02020603050405020304" pitchFamily="18" charset="0"/>
                <a:cs typeface="Times New Roman" panose="02020603050405020304" pitchFamily="18" charset="0"/>
              </a:rPr>
              <a:t>COUGH (</a:t>
            </a:r>
            <a:r>
              <a:rPr lang="en-IN" sz="2400" b="1" dirty="0" err="1">
                <a:solidFill>
                  <a:srgbClr val="002060"/>
                </a:solidFill>
                <a:latin typeface="Times New Roman" panose="02020603050405020304" pitchFamily="18" charset="0"/>
                <a:cs typeface="Times New Roman" panose="02020603050405020304" pitchFamily="18" charset="0"/>
              </a:rPr>
              <a:t>con’t</a:t>
            </a:r>
            <a:r>
              <a:rPr lang="en-IN" sz="2400" b="1" dirty="0">
                <a:solidFill>
                  <a:srgbClr val="002060"/>
                </a:solidFill>
                <a:latin typeface="Times New Roman" panose="02020603050405020304" pitchFamily="18" charset="0"/>
                <a:cs typeface="Times New Roman" panose="02020603050405020304" pitchFamily="18" charset="0"/>
              </a:rPr>
              <a:t>)</a:t>
            </a:r>
            <a:endParaRPr lang="en-IN" b="1" dirty="0">
              <a:solidFill>
                <a:srgbClr val="002060"/>
              </a:solidFill>
            </a:endParaRPr>
          </a:p>
        </p:txBody>
      </p:sp>
      <p:sp>
        <p:nvSpPr>
          <p:cNvPr id="3" name="Content Placeholder 2"/>
          <p:cNvSpPr>
            <a:spLocks noGrp="1"/>
          </p:cNvSpPr>
          <p:nvPr>
            <p:ph idx="1"/>
          </p:nvPr>
        </p:nvSpPr>
        <p:spPr>
          <a:xfrm>
            <a:off x="154546" y="837127"/>
            <a:ext cx="11848564" cy="4863318"/>
          </a:xfrm>
        </p:spPr>
        <p:txBody>
          <a:bodyPr>
            <a:normAutofit/>
          </a:bodyPr>
          <a:lstStyle/>
          <a:p>
            <a:pPr marL="0" indent="0">
              <a:buNone/>
            </a:pPr>
            <a:r>
              <a:rPr lang="en-IN" dirty="0">
                <a:solidFill>
                  <a:srgbClr val="000000"/>
                </a:solidFill>
                <a:latin typeface="Times New Roman" panose="02020603050405020304" pitchFamily="18" charset="0"/>
              </a:rPr>
              <a:t>The mechanical events of a cough can be divided into three phases </a:t>
            </a:r>
            <a:endParaRPr lang="en-IN" dirty="0" smtClean="0">
              <a:solidFill>
                <a:srgbClr val="000000"/>
              </a:solidFill>
              <a:latin typeface="Times New Roman" panose="02020603050405020304" pitchFamily="18" charset="0"/>
            </a:endParaRPr>
          </a:p>
          <a:p>
            <a:pPr marL="0" indent="0">
              <a:buNone/>
            </a:pPr>
            <a:r>
              <a:rPr lang="en-IN" dirty="0" smtClean="0">
                <a:solidFill>
                  <a:srgbClr val="000000"/>
                </a:solidFill>
                <a:latin typeface="Times New Roman" panose="02020603050405020304" pitchFamily="18" charset="0"/>
              </a:rPr>
              <a:t>1</a:t>
            </a:r>
            <a:r>
              <a:rPr lang="en-IN" dirty="0">
                <a:solidFill>
                  <a:srgbClr val="000000"/>
                </a:solidFill>
                <a:latin typeface="Times New Roman" panose="02020603050405020304" pitchFamily="18" charset="0"/>
              </a:rPr>
              <a:t>. Inspiratory phase: Inhalation, which generates the volume necessary for an effective cough.</a:t>
            </a:r>
          </a:p>
          <a:p>
            <a:pPr marL="0" indent="0">
              <a:buNone/>
            </a:pPr>
            <a:r>
              <a:rPr lang="en-IN" dirty="0">
                <a:solidFill>
                  <a:srgbClr val="000000"/>
                </a:solidFill>
                <a:latin typeface="Times New Roman" panose="02020603050405020304" pitchFamily="18" charset="0"/>
              </a:rPr>
              <a:t>2. Compression phase: Closure of the larynx combined with contraction of muscles of chest wall, diaphragm, and abdominal wall result in a rapid rise in intrathoracic pressure.</a:t>
            </a:r>
          </a:p>
          <a:p>
            <a:pPr marL="0" indent="0">
              <a:buNone/>
            </a:pPr>
            <a:r>
              <a:rPr lang="en-IN" dirty="0">
                <a:solidFill>
                  <a:srgbClr val="000000"/>
                </a:solidFill>
                <a:latin typeface="Times New Roman" panose="02020603050405020304" pitchFamily="18" charset="0"/>
              </a:rPr>
              <a:t>3. Expiratory phase: The glottis opens, resulting in high expiratory airflow and the coughing sound. Large airway compression occurs. The high flows dislodge mucus from the airways and allow removal from the tracheobronchial tree.</a:t>
            </a:r>
          </a:p>
          <a:p>
            <a:pPr marL="0" indent="0">
              <a:buNone/>
            </a:pPr>
            <a:endParaRPr lang="en-IN" dirty="0"/>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7</a:t>
            </a:fld>
            <a:endParaRPr lang="en-IN"/>
          </a:p>
        </p:txBody>
      </p:sp>
    </p:spTree>
    <p:extLst>
      <p:ext uri="{BB962C8B-B14F-4D97-AF65-F5344CB8AC3E}">
        <p14:creationId xmlns:p14="http://schemas.microsoft.com/office/powerpoint/2010/main" val="20953200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528" y="190008"/>
            <a:ext cx="11920471" cy="5824426"/>
          </a:xfrm>
        </p:spPr>
        <p:txBody>
          <a:bodyPr>
            <a:normAutofit/>
          </a:bodyPr>
          <a:lstStyle/>
          <a:p>
            <a:pPr marL="0" indent="0">
              <a:buNone/>
            </a:pPr>
            <a:r>
              <a:rPr lang="en-IN" sz="3600" b="1" u="sng" dirty="0" smtClean="0">
                <a:latin typeface="Times New Roman" panose="02020603050405020304" pitchFamily="18" charset="0"/>
                <a:cs typeface="Times New Roman" panose="02020603050405020304" pitchFamily="18" charset="0"/>
              </a:rPr>
              <a:t>Cardiac dullness.</a:t>
            </a:r>
          </a:p>
          <a:p>
            <a:r>
              <a:rPr lang="en-IN" sz="3200" dirty="0" smtClean="0">
                <a:latin typeface="Times New Roman" panose="02020603050405020304" pitchFamily="18" charset="0"/>
                <a:cs typeface="Times New Roman" panose="02020603050405020304" pitchFamily="18" charset="0"/>
              </a:rPr>
              <a:t>Cardiac dullness starts from 3</a:t>
            </a:r>
            <a:r>
              <a:rPr lang="en-IN" sz="3200" baseline="30000" dirty="0" smtClean="0">
                <a:latin typeface="Times New Roman" panose="02020603050405020304" pitchFamily="18" charset="0"/>
                <a:cs typeface="Times New Roman" panose="02020603050405020304" pitchFamily="18" charset="0"/>
              </a:rPr>
              <a:t>rd</a:t>
            </a:r>
            <a:r>
              <a:rPr lang="en-IN" sz="3200" dirty="0" smtClean="0">
                <a:latin typeface="Times New Roman" panose="02020603050405020304" pitchFamily="18" charset="0"/>
                <a:cs typeface="Times New Roman" panose="02020603050405020304" pitchFamily="18" charset="0"/>
              </a:rPr>
              <a:t> intercostal space.</a:t>
            </a:r>
          </a:p>
          <a:p>
            <a:r>
              <a:rPr lang="en-IN" sz="3200" dirty="0" smtClean="0">
                <a:latin typeface="Times New Roman" panose="02020603050405020304" pitchFamily="18" charset="0"/>
                <a:cs typeface="Times New Roman" panose="02020603050405020304" pitchFamily="18" charset="0"/>
              </a:rPr>
              <a:t>Dullness obliterated in emphysema.</a:t>
            </a:r>
          </a:p>
          <a:p>
            <a:r>
              <a:rPr lang="en-IN" sz="3200" dirty="0" smtClean="0">
                <a:latin typeface="Times New Roman" panose="02020603050405020304" pitchFamily="18" charset="0"/>
                <a:cs typeface="Times New Roman" panose="02020603050405020304" pitchFamily="18" charset="0"/>
              </a:rPr>
              <a:t>Normally 2</a:t>
            </a:r>
            <a:r>
              <a:rPr lang="en-IN" sz="3200" baseline="30000" dirty="0" smtClean="0">
                <a:latin typeface="Times New Roman" panose="02020603050405020304" pitchFamily="18" charset="0"/>
                <a:cs typeface="Times New Roman" panose="02020603050405020304" pitchFamily="18" charset="0"/>
              </a:rPr>
              <a:t>nd</a:t>
            </a:r>
            <a:r>
              <a:rPr lang="en-IN" sz="3200" dirty="0" smtClean="0">
                <a:latin typeface="Times New Roman" panose="02020603050405020304" pitchFamily="18" charset="0"/>
                <a:cs typeface="Times New Roman" panose="02020603050405020304" pitchFamily="18" charset="0"/>
              </a:rPr>
              <a:t> intercostal space is resonant- it can be dull in Pulmonary Hypertension, Fibrosis, Collapse, Mass.</a:t>
            </a:r>
          </a:p>
          <a:p>
            <a:pPr marL="0" indent="0">
              <a:buNone/>
            </a:pPr>
            <a:r>
              <a:rPr lang="en-IN" sz="3600" b="1" u="sng" dirty="0">
                <a:latin typeface="Times New Roman" panose="02020603050405020304" pitchFamily="18" charset="0"/>
                <a:cs typeface="Times New Roman" panose="02020603050405020304" pitchFamily="18" charset="0"/>
              </a:rPr>
              <a:t>Shifting Dullness</a:t>
            </a:r>
          </a:p>
          <a:p>
            <a:pPr marL="0" indent="0">
              <a:buNone/>
            </a:pPr>
            <a:r>
              <a:rPr lang="en-IN" sz="3200" dirty="0">
                <a:latin typeface="Times New Roman" panose="02020603050405020304" pitchFamily="18" charset="0"/>
                <a:cs typeface="Times New Roman" panose="02020603050405020304" pitchFamily="18" charset="0"/>
              </a:rPr>
              <a:t>This is done to demonstrate the shift of fluid in </a:t>
            </a:r>
            <a:r>
              <a:rPr lang="en-IN" sz="3200" dirty="0" err="1" smtClean="0">
                <a:latin typeface="Times New Roman" panose="02020603050405020304" pitchFamily="18" charset="0"/>
                <a:cs typeface="Times New Roman" panose="02020603050405020304" pitchFamily="18" charset="0"/>
              </a:rPr>
              <a:t>Hydropneumothorax</a:t>
            </a:r>
            <a:r>
              <a:rPr lang="en-IN" sz="3200" dirty="0" smtClean="0">
                <a:latin typeface="Times New Roman" panose="02020603050405020304" pitchFamily="18" charset="0"/>
                <a:cs typeface="Times New Roman" panose="02020603050405020304" pitchFamily="18" charset="0"/>
              </a:rPr>
              <a:t>.  </a:t>
            </a:r>
            <a:r>
              <a:rPr lang="en-IN" sz="3200" dirty="0">
                <a:latin typeface="Times New Roman" panose="02020603050405020304" pitchFamily="18" charset="0"/>
                <a:cs typeface="Times New Roman" panose="02020603050405020304" pitchFamily="18" charset="0"/>
              </a:rPr>
              <a:t>The immediate shift of fluid can be demonstrated by the dull area  percussed in the axilla in the sitting posture, becoming resonant on  lying down on the healthy side.</a:t>
            </a:r>
          </a:p>
          <a:p>
            <a:pPr marL="0" indent="0">
              <a:buNone/>
            </a:pPr>
            <a:endParaRPr lang="en-IN" dirty="0"/>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70</a:t>
            </a:fld>
            <a:endParaRPr lang="en-IN"/>
          </a:p>
        </p:txBody>
      </p:sp>
    </p:spTree>
    <p:extLst>
      <p:ext uri="{BB962C8B-B14F-4D97-AF65-F5344CB8AC3E}">
        <p14:creationId xmlns:p14="http://schemas.microsoft.com/office/powerpoint/2010/main" val="42209166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521" y="0"/>
            <a:ext cx="11912958" cy="6356350"/>
          </a:xfrm>
        </p:spPr>
        <p:txBody>
          <a:bodyPr>
            <a:normAutofit/>
          </a:bodyPr>
          <a:lstStyle/>
          <a:p>
            <a:pPr marL="0" indent="0">
              <a:buNone/>
            </a:pPr>
            <a:r>
              <a:rPr lang="en-IN" sz="3600" b="1" u="sng" dirty="0" smtClean="0">
                <a:latin typeface="Times New Roman" panose="02020603050405020304" pitchFamily="18" charset="0"/>
                <a:cs typeface="Times New Roman" panose="02020603050405020304" pitchFamily="18" charset="0"/>
              </a:rPr>
              <a:t>Types of Percussion:</a:t>
            </a:r>
            <a:endParaRPr lang="en-IN" sz="3600" b="1" u="sng" dirty="0">
              <a:latin typeface="Times New Roman" panose="02020603050405020304" pitchFamily="18" charset="0"/>
              <a:cs typeface="Times New Roman" panose="02020603050405020304" pitchFamily="18" charset="0"/>
            </a:endParaRPr>
          </a:p>
          <a:p>
            <a:pPr marL="0" indent="0">
              <a:buNone/>
            </a:pPr>
            <a:endParaRPr lang="en-IN" sz="32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71</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625008933"/>
              </p:ext>
            </p:extLst>
          </p:nvPr>
        </p:nvGraphicFramePr>
        <p:xfrm>
          <a:off x="139521" y="656590"/>
          <a:ext cx="11784171" cy="5699760"/>
        </p:xfrm>
        <a:graphic>
          <a:graphicData uri="http://schemas.openxmlformats.org/drawingml/2006/table">
            <a:tbl>
              <a:tblPr firstRow="1" bandRow="1">
                <a:tableStyleId>{5940675A-B579-460E-94D1-54222C63F5DA}</a:tableStyleId>
              </a:tblPr>
              <a:tblGrid>
                <a:gridCol w="4793087"/>
                <a:gridCol w="6991084"/>
              </a:tblGrid>
              <a:tr h="491880">
                <a:tc>
                  <a:txBody>
                    <a:bodyPr/>
                    <a:lstStyle/>
                    <a:p>
                      <a:r>
                        <a:rPr lang="en-IN" sz="2800" dirty="0" smtClean="0">
                          <a:latin typeface="Times New Roman" panose="02020603050405020304" pitchFamily="18" charset="0"/>
                          <a:cs typeface="Times New Roman" panose="02020603050405020304" pitchFamily="18" charset="0"/>
                        </a:rPr>
                        <a:t>Normal</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Resonant All Over Lung Field.</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Dull</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Collapse, Pleural</a:t>
                      </a:r>
                      <a:r>
                        <a:rPr lang="en-IN" sz="2800" baseline="0" dirty="0" smtClean="0">
                          <a:latin typeface="Times New Roman" panose="02020603050405020304" pitchFamily="18" charset="0"/>
                          <a:cs typeface="Times New Roman" panose="02020603050405020304" pitchFamily="18" charset="0"/>
                        </a:rPr>
                        <a:t> Thickening</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Woody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Consolidation</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Stony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Empyema, Pleural</a:t>
                      </a:r>
                      <a:r>
                        <a:rPr lang="en-IN" sz="2800" baseline="0" dirty="0" smtClean="0">
                          <a:latin typeface="Times New Roman" panose="02020603050405020304" pitchFamily="18" charset="0"/>
                          <a:cs typeface="Times New Roman" panose="02020603050405020304" pitchFamily="18" charset="0"/>
                        </a:rPr>
                        <a:t> Effusion.</a:t>
                      </a:r>
                    </a:p>
                  </a:txBody>
                  <a:tcPr/>
                </a:tc>
              </a:tr>
              <a:tr h="491880">
                <a:tc>
                  <a:txBody>
                    <a:bodyPr/>
                    <a:lstStyle/>
                    <a:p>
                      <a:r>
                        <a:rPr lang="en-IN" sz="2800" dirty="0" smtClean="0">
                          <a:latin typeface="Times New Roman" panose="02020603050405020304" pitchFamily="18" charset="0"/>
                          <a:cs typeface="Times New Roman" panose="02020603050405020304" pitchFamily="18" charset="0"/>
                        </a:rPr>
                        <a:t>Impaired</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Fibrosis</a:t>
                      </a:r>
                    </a:p>
                  </a:txBody>
                  <a:tcPr/>
                </a:tc>
              </a:tr>
              <a:tr h="491880">
                <a:tc>
                  <a:txBody>
                    <a:bodyPr/>
                    <a:lstStyle/>
                    <a:p>
                      <a:r>
                        <a:rPr lang="en-IN" sz="2800" dirty="0" smtClean="0">
                          <a:latin typeface="Times New Roman" panose="02020603050405020304" pitchFamily="18" charset="0"/>
                          <a:cs typeface="Times New Roman" panose="02020603050405020304" pitchFamily="18" charset="0"/>
                        </a:rPr>
                        <a:t>Hyper Resonant</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Pneumothorax</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Tympanic</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err="1" smtClean="0">
                          <a:latin typeface="Times New Roman" panose="02020603050405020304" pitchFamily="18" charset="0"/>
                          <a:cs typeface="Times New Roman" panose="02020603050405020304" pitchFamily="18" charset="0"/>
                        </a:rPr>
                        <a:t>Traube’s</a:t>
                      </a:r>
                      <a:r>
                        <a:rPr lang="en-IN" sz="2800" dirty="0" smtClean="0">
                          <a:latin typeface="Times New Roman" panose="02020603050405020304" pitchFamily="18" charset="0"/>
                          <a:cs typeface="Times New Roman" panose="02020603050405020304" pitchFamily="18" charset="0"/>
                        </a:rPr>
                        <a:t> Space, Abdomen</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Shifting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err="1" smtClean="0">
                          <a:latin typeface="Times New Roman" panose="02020603050405020304" pitchFamily="18" charset="0"/>
                          <a:cs typeface="Times New Roman" panose="02020603050405020304" pitchFamily="18" charset="0"/>
                        </a:rPr>
                        <a:t>Hydropneumo</a:t>
                      </a:r>
                      <a:r>
                        <a:rPr lang="en-IN" sz="2800" dirty="0" smtClean="0">
                          <a:latin typeface="Times New Roman" panose="02020603050405020304" pitchFamily="18" charset="0"/>
                          <a:cs typeface="Times New Roman" panose="02020603050405020304" pitchFamily="18" charset="0"/>
                        </a:rPr>
                        <a:t> Thorax</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err="1" smtClean="0">
                          <a:latin typeface="Times New Roman" panose="02020603050405020304" pitchFamily="18" charset="0"/>
                          <a:cs typeface="Times New Roman" panose="02020603050405020304" pitchFamily="18" charset="0"/>
                        </a:rPr>
                        <a:t>Straightline</a:t>
                      </a:r>
                      <a:r>
                        <a:rPr lang="en-IN" sz="2800" dirty="0" smtClean="0">
                          <a:latin typeface="Times New Roman" panose="02020603050405020304" pitchFamily="18" charset="0"/>
                          <a:cs typeface="Times New Roman" panose="02020603050405020304" pitchFamily="18" charset="0"/>
                        </a:rPr>
                        <a:t>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err="1" smtClean="0">
                          <a:latin typeface="Times New Roman" panose="02020603050405020304" pitchFamily="18" charset="0"/>
                          <a:cs typeface="Times New Roman" panose="02020603050405020304" pitchFamily="18" charset="0"/>
                        </a:rPr>
                        <a:t>Hydropneumo</a:t>
                      </a:r>
                      <a:r>
                        <a:rPr lang="en-IN" sz="2800" dirty="0" smtClean="0">
                          <a:latin typeface="Times New Roman" panose="02020603050405020304" pitchFamily="18" charset="0"/>
                          <a:cs typeface="Times New Roman" panose="02020603050405020304" pitchFamily="18" charset="0"/>
                        </a:rPr>
                        <a:t> Thorax</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Obliterated Cardiac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Emphysema</a:t>
                      </a:r>
                      <a:endParaRPr lang="en-IN" sz="2800" dirty="0">
                        <a:latin typeface="Times New Roman" panose="02020603050405020304" pitchFamily="18" charset="0"/>
                        <a:cs typeface="Times New Roman" panose="02020603050405020304" pitchFamily="18" charset="0"/>
                      </a:endParaRPr>
                    </a:p>
                  </a:txBody>
                  <a:tcPr/>
                </a:tc>
              </a:tr>
              <a:tr h="491880">
                <a:tc>
                  <a:txBody>
                    <a:bodyPr/>
                    <a:lstStyle/>
                    <a:p>
                      <a:r>
                        <a:rPr lang="en-IN" sz="2800" dirty="0" smtClean="0">
                          <a:latin typeface="Times New Roman" panose="02020603050405020304" pitchFamily="18" charset="0"/>
                          <a:cs typeface="Times New Roman" panose="02020603050405020304" pitchFamily="18" charset="0"/>
                        </a:rPr>
                        <a:t>Pushed Down Liver Dullness</a:t>
                      </a:r>
                      <a:endParaRPr lang="en-IN" sz="2800" dirty="0">
                        <a:latin typeface="Times New Roman" panose="02020603050405020304" pitchFamily="18" charset="0"/>
                        <a:cs typeface="Times New Roman" panose="02020603050405020304" pitchFamily="18" charset="0"/>
                      </a:endParaRPr>
                    </a:p>
                  </a:txBody>
                  <a:tcPr/>
                </a:tc>
                <a:tc>
                  <a:txBody>
                    <a:bodyPr/>
                    <a:lstStyle/>
                    <a:p>
                      <a:r>
                        <a:rPr lang="en-IN" sz="2800" dirty="0" smtClean="0">
                          <a:latin typeface="Times New Roman" panose="02020603050405020304" pitchFamily="18" charset="0"/>
                          <a:cs typeface="Times New Roman" panose="02020603050405020304" pitchFamily="18" charset="0"/>
                        </a:rPr>
                        <a:t>Emphysema</a:t>
                      </a:r>
                      <a:endParaRPr lang="en-IN" sz="2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7794032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72</a:t>
            </a:fld>
            <a:endParaRPr lang="en-IN"/>
          </a:p>
        </p:txBody>
      </p:sp>
      <p:pic>
        <p:nvPicPr>
          <p:cNvPr id="5" name="Picture 4"/>
          <p:cNvPicPr>
            <a:picLocks noChangeAspect="1"/>
          </p:cNvPicPr>
          <p:nvPr/>
        </p:nvPicPr>
        <p:blipFill>
          <a:blip r:embed="rId2"/>
          <a:stretch>
            <a:fillRect/>
          </a:stretch>
        </p:blipFill>
        <p:spPr>
          <a:xfrm>
            <a:off x="3133725" y="185134"/>
            <a:ext cx="5476875" cy="5715000"/>
          </a:xfrm>
          <a:prstGeom prst="rect">
            <a:avLst/>
          </a:prstGeom>
        </p:spPr>
      </p:pic>
    </p:spTree>
    <p:extLst>
      <p:ext uri="{BB962C8B-B14F-4D97-AF65-F5344CB8AC3E}">
        <p14:creationId xmlns:p14="http://schemas.microsoft.com/office/powerpoint/2010/main" val="26494621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536" y="2979536"/>
            <a:ext cx="10515600" cy="1325563"/>
          </a:xfrm>
        </p:spPr>
        <p:txBody>
          <a:bodyPr>
            <a:normAutofit/>
          </a:bodyPr>
          <a:lstStyle/>
          <a:p>
            <a:pPr algn="ctr"/>
            <a:r>
              <a:rPr lang="en-IN" sz="8000" b="1" dirty="0" smtClean="0">
                <a:latin typeface="Times New Roman" panose="02020603050405020304" pitchFamily="18" charset="0"/>
                <a:cs typeface="Times New Roman" panose="02020603050405020304" pitchFamily="18" charset="0"/>
              </a:rPr>
              <a:t>AUSCULTATION</a:t>
            </a:r>
            <a:endParaRPr lang="en-IN" sz="8000" b="1"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73</a:t>
            </a:fld>
            <a:endParaRPr lang="en-IN"/>
          </a:p>
        </p:txBody>
      </p:sp>
    </p:spTree>
    <p:extLst>
      <p:ext uri="{BB962C8B-B14F-4D97-AF65-F5344CB8AC3E}">
        <p14:creationId xmlns:p14="http://schemas.microsoft.com/office/powerpoint/2010/main" val="38751698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611" y="500961"/>
            <a:ext cx="11687013" cy="5441874"/>
          </a:xfrm>
          <a:prstGeom prst="rect">
            <a:avLst/>
          </a:prstGeom>
        </p:spPr>
        <p:txBody>
          <a:bodyPr vert="horz" wrap="square" lIns="0" tIns="12065" rIns="0" bIns="0" rtlCol="0">
            <a:spAutoFit/>
          </a:bodyPr>
          <a:lstStyle/>
          <a:p>
            <a:pPr marL="12700" marR="1264920" algn="just">
              <a:lnSpc>
                <a:spcPct val="100000"/>
              </a:lnSpc>
              <a:spcBef>
                <a:spcPts val="95"/>
              </a:spcBef>
            </a:pPr>
            <a:r>
              <a:rPr sz="3200" spc="204" dirty="0">
                <a:latin typeface="Times New Roman"/>
                <a:cs typeface="Times New Roman"/>
              </a:rPr>
              <a:t>Listen</a:t>
            </a:r>
            <a:r>
              <a:rPr sz="3200" spc="75" dirty="0">
                <a:latin typeface="Times New Roman"/>
                <a:cs typeface="Times New Roman"/>
              </a:rPr>
              <a:t> </a:t>
            </a:r>
            <a:r>
              <a:rPr sz="3200" spc="215" dirty="0">
                <a:latin typeface="Times New Roman"/>
                <a:cs typeface="Times New Roman"/>
              </a:rPr>
              <a:t>with</a:t>
            </a:r>
            <a:r>
              <a:rPr sz="3200" spc="70" dirty="0">
                <a:latin typeface="Times New Roman"/>
                <a:cs typeface="Times New Roman"/>
              </a:rPr>
              <a:t> </a:t>
            </a:r>
            <a:r>
              <a:rPr sz="3200" spc="254" dirty="0">
                <a:latin typeface="Times New Roman"/>
                <a:cs typeface="Times New Roman"/>
              </a:rPr>
              <a:t>the</a:t>
            </a:r>
            <a:r>
              <a:rPr sz="3200" spc="70" dirty="0">
                <a:latin typeface="Times New Roman"/>
                <a:cs typeface="Times New Roman"/>
              </a:rPr>
              <a:t> </a:t>
            </a:r>
            <a:r>
              <a:rPr sz="3200" spc="240" dirty="0">
                <a:latin typeface="Times New Roman"/>
                <a:cs typeface="Times New Roman"/>
              </a:rPr>
              <a:t>patient</a:t>
            </a:r>
            <a:r>
              <a:rPr sz="3200" spc="80" dirty="0">
                <a:latin typeface="Times New Roman"/>
                <a:cs typeface="Times New Roman"/>
              </a:rPr>
              <a:t> </a:t>
            </a:r>
            <a:r>
              <a:rPr sz="3200" spc="190" dirty="0">
                <a:latin typeface="Times New Roman"/>
                <a:cs typeface="Times New Roman"/>
              </a:rPr>
              <a:t>relaxed</a:t>
            </a:r>
            <a:r>
              <a:rPr sz="3200" spc="75" dirty="0">
                <a:latin typeface="Times New Roman"/>
                <a:cs typeface="Times New Roman"/>
              </a:rPr>
              <a:t> </a:t>
            </a:r>
            <a:r>
              <a:rPr sz="3200" spc="270" dirty="0">
                <a:latin typeface="Times New Roman"/>
                <a:cs typeface="Times New Roman"/>
              </a:rPr>
              <a:t>and</a:t>
            </a:r>
            <a:r>
              <a:rPr sz="3200" spc="90" dirty="0">
                <a:latin typeface="Times New Roman"/>
                <a:cs typeface="Times New Roman"/>
              </a:rPr>
              <a:t> </a:t>
            </a:r>
            <a:r>
              <a:rPr sz="3200" spc="225" dirty="0">
                <a:latin typeface="Times New Roman"/>
                <a:cs typeface="Times New Roman"/>
              </a:rPr>
              <a:t>breathing</a:t>
            </a:r>
            <a:r>
              <a:rPr sz="3200" spc="90" dirty="0">
                <a:latin typeface="Times New Roman"/>
                <a:cs typeface="Times New Roman"/>
              </a:rPr>
              <a:t> </a:t>
            </a:r>
            <a:r>
              <a:rPr sz="3200" spc="155" dirty="0">
                <a:latin typeface="Times New Roman"/>
                <a:cs typeface="Times New Roman"/>
              </a:rPr>
              <a:t>deeply  </a:t>
            </a:r>
            <a:r>
              <a:rPr sz="3200" spc="229" dirty="0">
                <a:latin typeface="Times New Roman"/>
                <a:cs typeface="Times New Roman"/>
              </a:rPr>
              <a:t>through </a:t>
            </a:r>
            <a:r>
              <a:rPr sz="3200" spc="200" dirty="0">
                <a:latin typeface="Times New Roman"/>
                <a:cs typeface="Times New Roman"/>
              </a:rPr>
              <a:t>his </a:t>
            </a:r>
            <a:r>
              <a:rPr sz="3200" spc="165" dirty="0">
                <a:latin typeface="Times New Roman"/>
                <a:cs typeface="Times New Roman"/>
              </a:rPr>
              <a:t>open</a:t>
            </a:r>
            <a:r>
              <a:rPr sz="3200" spc="-175" dirty="0">
                <a:latin typeface="Times New Roman"/>
                <a:cs typeface="Times New Roman"/>
              </a:rPr>
              <a:t> </a:t>
            </a:r>
            <a:r>
              <a:rPr sz="3200" spc="210" dirty="0">
                <a:latin typeface="Times New Roman"/>
                <a:cs typeface="Times New Roman"/>
              </a:rPr>
              <a:t>mouth</a:t>
            </a:r>
            <a:r>
              <a:rPr sz="3200" spc="210" dirty="0" smtClean="0">
                <a:latin typeface="Times New Roman"/>
                <a:cs typeface="Times New Roman"/>
              </a:rPr>
              <a:t>.</a:t>
            </a:r>
            <a:endParaRPr lang="en-IN" sz="3200" spc="210" dirty="0" smtClean="0">
              <a:latin typeface="Times New Roman"/>
              <a:cs typeface="Times New Roman"/>
            </a:endParaRPr>
          </a:p>
          <a:p>
            <a:pPr marL="12700" marR="1264920" algn="just">
              <a:lnSpc>
                <a:spcPct val="100000"/>
              </a:lnSpc>
              <a:spcBef>
                <a:spcPts val="95"/>
              </a:spcBef>
            </a:pPr>
            <a:endParaRPr sz="3200" dirty="0">
              <a:latin typeface="Times New Roman"/>
              <a:cs typeface="Times New Roman"/>
            </a:endParaRPr>
          </a:p>
          <a:p>
            <a:pPr marL="12700" marR="252729" algn="just">
              <a:lnSpc>
                <a:spcPct val="100000"/>
              </a:lnSpc>
              <a:spcBef>
                <a:spcPts val="5"/>
              </a:spcBef>
            </a:pPr>
            <a:r>
              <a:rPr sz="3200" spc="195" dirty="0">
                <a:latin typeface="Times New Roman"/>
                <a:cs typeface="Times New Roman"/>
              </a:rPr>
              <a:t>Auscultate </a:t>
            </a:r>
            <a:r>
              <a:rPr sz="3200" spc="190" dirty="0">
                <a:latin typeface="Times New Roman"/>
                <a:cs typeface="Times New Roman"/>
              </a:rPr>
              <a:t>each </a:t>
            </a:r>
            <a:r>
              <a:rPr sz="3200" spc="165" dirty="0">
                <a:latin typeface="Times New Roman"/>
                <a:cs typeface="Times New Roman"/>
              </a:rPr>
              <a:t>side </a:t>
            </a:r>
            <a:r>
              <a:rPr sz="3200" spc="185" dirty="0">
                <a:latin typeface="Times New Roman"/>
                <a:cs typeface="Times New Roman"/>
              </a:rPr>
              <a:t>alternately, </a:t>
            </a:r>
            <a:r>
              <a:rPr sz="3200" spc="180" dirty="0">
                <a:latin typeface="Times New Roman"/>
                <a:cs typeface="Times New Roman"/>
              </a:rPr>
              <a:t>comparing </a:t>
            </a:r>
            <a:r>
              <a:rPr sz="3200" spc="160" dirty="0">
                <a:latin typeface="Times New Roman"/>
                <a:cs typeface="Times New Roman"/>
              </a:rPr>
              <a:t>findings </a:t>
            </a:r>
            <a:r>
              <a:rPr sz="3200" spc="140" dirty="0">
                <a:latin typeface="Times New Roman"/>
                <a:cs typeface="Times New Roman"/>
              </a:rPr>
              <a:t>over</a:t>
            </a:r>
            <a:r>
              <a:rPr sz="3200" spc="-445" dirty="0">
                <a:latin typeface="Times New Roman"/>
                <a:cs typeface="Times New Roman"/>
              </a:rPr>
              <a:t> </a:t>
            </a:r>
            <a:r>
              <a:rPr sz="3200" spc="310" dirty="0">
                <a:latin typeface="Times New Roman"/>
                <a:cs typeface="Times New Roman"/>
              </a:rPr>
              <a:t>a  </a:t>
            </a:r>
            <a:r>
              <a:rPr sz="3200" spc="195" dirty="0">
                <a:latin typeface="Times New Roman"/>
                <a:cs typeface="Times New Roman"/>
              </a:rPr>
              <a:t>large </a:t>
            </a:r>
            <a:r>
              <a:rPr sz="3200" spc="250" dirty="0">
                <a:latin typeface="Times New Roman"/>
                <a:cs typeface="Times New Roman"/>
              </a:rPr>
              <a:t>number </a:t>
            </a:r>
            <a:r>
              <a:rPr sz="3200" spc="-5" dirty="0">
                <a:latin typeface="Times New Roman"/>
                <a:cs typeface="Times New Roman"/>
              </a:rPr>
              <a:t>of </a:t>
            </a:r>
            <a:r>
              <a:rPr sz="3200" spc="195" dirty="0">
                <a:latin typeface="Times New Roman"/>
                <a:cs typeface="Times New Roman"/>
              </a:rPr>
              <a:t>equivalent </a:t>
            </a:r>
            <a:r>
              <a:rPr sz="3200" spc="155" dirty="0">
                <a:latin typeface="Times New Roman"/>
                <a:cs typeface="Times New Roman"/>
              </a:rPr>
              <a:t>positions </a:t>
            </a:r>
            <a:r>
              <a:rPr sz="3200" spc="150" dirty="0">
                <a:latin typeface="Times New Roman"/>
                <a:cs typeface="Times New Roman"/>
              </a:rPr>
              <a:t>to </a:t>
            </a:r>
            <a:r>
              <a:rPr sz="3200" spc="235" dirty="0">
                <a:latin typeface="Times New Roman"/>
                <a:cs typeface="Times New Roman"/>
              </a:rPr>
              <a:t>ensure </a:t>
            </a:r>
            <a:r>
              <a:rPr sz="3200" spc="305" dirty="0">
                <a:latin typeface="Times New Roman"/>
                <a:cs typeface="Times New Roman"/>
              </a:rPr>
              <a:t>that </a:t>
            </a:r>
            <a:r>
              <a:rPr sz="3200" spc="130" dirty="0">
                <a:latin typeface="Times New Roman"/>
                <a:cs typeface="Times New Roman"/>
              </a:rPr>
              <a:t>you </a:t>
            </a:r>
            <a:r>
              <a:rPr sz="3200" spc="100" dirty="0">
                <a:latin typeface="Times New Roman"/>
                <a:cs typeface="Times New Roman"/>
              </a:rPr>
              <a:t>do  </a:t>
            </a:r>
            <a:r>
              <a:rPr sz="3200" spc="204" dirty="0">
                <a:latin typeface="Times New Roman"/>
                <a:cs typeface="Times New Roman"/>
              </a:rPr>
              <a:t>not </a:t>
            </a:r>
            <a:r>
              <a:rPr sz="3200" spc="200" dirty="0">
                <a:latin typeface="Times New Roman"/>
                <a:cs typeface="Times New Roman"/>
              </a:rPr>
              <a:t>miss </a:t>
            </a:r>
            <a:r>
              <a:rPr sz="3200" spc="130" dirty="0">
                <a:latin typeface="Times New Roman"/>
                <a:cs typeface="Times New Roman"/>
              </a:rPr>
              <a:t>localised</a:t>
            </a:r>
            <a:r>
              <a:rPr sz="3200" spc="-125" dirty="0">
                <a:latin typeface="Times New Roman"/>
                <a:cs typeface="Times New Roman"/>
              </a:rPr>
              <a:t> </a:t>
            </a:r>
            <a:r>
              <a:rPr sz="3200" spc="190" dirty="0">
                <a:latin typeface="Times New Roman"/>
                <a:cs typeface="Times New Roman"/>
              </a:rPr>
              <a:t>abnormalities</a:t>
            </a:r>
            <a:r>
              <a:rPr sz="3200" spc="190" dirty="0" smtClean="0">
                <a:latin typeface="Times New Roman"/>
                <a:cs typeface="Times New Roman"/>
              </a:rPr>
              <a:t>.</a:t>
            </a:r>
            <a:endParaRPr lang="en-IN" sz="3200" spc="190" dirty="0" smtClean="0">
              <a:latin typeface="Times New Roman"/>
              <a:cs typeface="Times New Roman"/>
            </a:endParaRPr>
          </a:p>
          <a:p>
            <a:pPr marL="12700" marR="252729" algn="just">
              <a:lnSpc>
                <a:spcPct val="100000"/>
              </a:lnSpc>
              <a:spcBef>
                <a:spcPts val="5"/>
              </a:spcBef>
            </a:pPr>
            <a:endParaRPr sz="3200" dirty="0">
              <a:latin typeface="Times New Roman"/>
              <a:cs typeface="Times New Roman"/>
            </a:endParaRPr>
          </a:p>
          <a:p>
            <a:pPr marL="12700" algn="just">
              <a:lnSpc>
                <a:spcPct val="100000"/>
              </a:lnSpc>
            </a:pPr>
            <a:r>
              <a:rPr sz="3200" spc="175" dirty="0">
                <a:latin typeface="Times New Roman"/>
                <a:cs typeface="Times New Roman"/>
              </a:rPr>
              <a:t>Listen:</a:t>
            </a:r>
            <a:endParaRPr sz="3200" dirty="0">
              <a:latin typeface="Times New Roman"/>
              <a:cs typeface="Times New Roman"/>
            </a:endParaRPr>
          </a:p>
          <a:p>
            <a:pPr marL="12700" algn="just">
              <a:lnSpc>
                <a:spcPct val="100000"/>
              </a:lnSpc>
              <a:buClr>
                <a:srgbClr val="C00000"/>
              </a:buClr>
              <a:buChar char="■"/>
              <a:tabLst>
                <a:tab pos="325120" algn="l"/>
              </a:tabLst>
            </a:pPr>
            <a:r>
              <a:rPr sz="3200" spc="195" dirty="0">
                <a:latin typeface="Times New Roman"/>
                <a:cs typeface="Times New Roman"/>
              </a:rPr>
              <a:t>anteriorly</a:t>
            </a:r>
            <a:r>
              <a:rPr sz="3200" spc="95" dirty="0">
                <a:latin typeface="Times New Roman"/>
                <a:cs typeface="Times New Roman"/>
              </a:rPr>
              <a:t> </a:t>
            </a:r>
            <a:r>
              <a:rPr sz="3200" spc="150" dirty="0">
                <a:latin typeface="Times New Roman"/>
                <a:cs typeface="Times New Roman"/>
              </a:rPr>
              <a:t>from</a:t>
            </a:r>
            <a:r>
              <a:rPr sz="3200" spc="75" dirty="0">
                <a:latin typeface="Times New Roman"/>
                <a:cs typeface="Times New Roman"/>
              </a:rPr>
              <a:t> </a:t>
            </a:r>
            <a:r>
              <a:rPr sz="3200" spc="140" dirty="0">
                <a:latin typeface="Times New Roman"/>
                <a:cs typeface="Times New Roman"/>
              </a:rPr>
              <a:t>above</a:t>
            </a:r>
            <a:r>
              <a:rPr sz="3200" spc="80" dirty="0">
                <a:latin typeface="Times New Roman"/>
                <a:cs typeface="Times New Roman"/>
              </a:rPr>
              <a:t> </a:t>
            </a:r>
            <a:r>
              <a:rPr sz="3200" spc="250" dirty="0">
                <a:latin typeface="Times New Roman"/>
                <a:cs typeface="Times New Roman"/>
              </a:rPr>
              <a:t>the</a:t>
            </a:r>
            <a:r>
              <a:rPr sz="3200" spc="75" dirty="0">
                <a:latin typeface="Times New Roman"/>
                <a:cs typeface="Times New Roman"/>
              </a:rPr>
              <a:t> </a:t>
            </a:r>
            <a:r>
              <a:rPr sz="3200" spc="105" dirty="0">
                <a:latin typeface="Times New Roman"/>
                <a:cs typeface="Times New Roman"/>
              </a:rPr>
              <a:t>clavicle </a:t>
            </a:r>
            <a:r>
              <a:rPr sz="3200" spc="165" dirty="0">
                <a:latin typeface="Times New Roman"/>
                <a:cs typeface="Times New Roman"/>
              </a:rPr>
              <a:t>down</a:t>
            </a:r>
            <a:r>
              <a:rPr sz="3200" spc="75" dirty="0">
                <a:latin typeface="Times New Roman"/>
                <a:cs typeface="Times New Roman"/>
              </a:rPr>
              <a:t> </a:t>
            </a:r>
            <a:r>
              <a:rPr sz="3200" spc="155" dirty="0">
                <a:latin typeface="Times New Roman"/>
                <a:cs typeface="Times New Roman"/>
              </a:rPr>
              <a:t>to</a:t>
            </a:r>
            <a:r>
              <a:rPr sz="3200" spc="80" dirty="0">
                <a:latin typeface="Times New Roman"/>
                <a:cs typeface="Times New Roman"/>
              </a:rPr>
              <a:t> </a:t>
            </a:r>
            <a:r>
              <a:rPr sz="3200" spc="250" dirty="0">
                <a:latin typeface="Times New Roman"/>
                <a:cs typeface="Times New Roman"/>
              </a:rPr>
              <a:t>the</a:t>
            </a:r>
            <a:r>
              <a:rPr sz="3200" spc="75" dirty="0">
                <a:latin typeface="Times New Roman"/>
                <a:cs typeface="Times New Roman"/>
              </a:rPr>
              <a:t> </a:t>
            </a:r>
            <a:r>
              <a:rPr sz="3200" spc="200" dirty="0">
                <a:latin typeface="Times New Roman"/>
                <a:cs typeface="Times New Roman"/>
              </a:rPr>
              <a:t>sixth</a:t>
            </a:r>
            <a:r>
              <a:rPr sz="3200" spc="85" dirty="0">
                <a:latin typeface="Times New Roman"/>
                <a:cs typeface="Times New Roman"/>
              </a:rPr>
              <a:t> </a:t>
            </a:r>
            <a:r>
              <a:rPr sz="3200" spc="180" dirty="0">
                <a:latin typeface="Times New Roman"/>
                <a:cs typeface="Times New Roman"/>
              </a:rPr>
              <a:t>rib</a:t>
            </a:r>
            <a:endParaRPr sz="3200" dirty="0">
              <a:latin typeface="Times New Roman"/>
              <a:cs typeface="Times New Roman"/>
            </a:endParaRPr>
          </a:p>
          <a:p>
            <a:pPr marL="12700" algn="just">
              <a:lnSpc>
                <a:spcPct val="100000"/>
              </a:lnSpc>
              <a:buClr>
                <a:srgbClr val="C00000"/>
              </a:buClr>
              <a:buChar char="■"/>
              <a:tabLst>
                <a:tab pos="325120" algn="l"/>
              </a:tabLst>
            </a:pPr>
            <a:r>
              <a:rPr sz="3200" spc="200" dirty="0">
                <a:latin typeface="Times New Roman"/>
                <a:cs typeface="Times New Roman"/>
              </a:rPr>
              <a:t>laterally</a:t>
            </a:r>
            <a:r>
              <a:rPr sz="3200" spc="110" dirty="0">
                <a:latin typeface="Times New Roman"/>
                <a:cs typeface="Times New Roman"/>
              </a:rPr>
              <a:t> </a:t>
            </a:r>
            <a:r>
              <a:rPr sz="3200" spc="150" dirty="0">
                <a:latin typeface="Times New Roman"/>
                <a:cs typeface="Times New Roman"/>
              </a:rPr>
              <a:t>from</a:t>
            </a:r>
            <a:r>
              <a:rPr sz="3200" spc="75" dirty="0">
                <a:latin typeface="Times New Roman"/>
                <a:cs typeface="Times New Roman"/>
              </a:rPr>
              <a:t> </a:t>
            </a:r>
            <a:r>
              <a:rPr sz="3200" spc="250" dirty="0">
                <a:latin typeface="Times New Roman"/>
                <a:cs typeface="Times New Roman"/>
              </a:rPr>
              <a:t>the</a:t>
            </a:r>
            <a:r>
              <a:rPr sz="3200" spc="75" dirty="0">
                <a:latin typeface="Times New Roman"/>
                <a:cs typeface="Times New Roman"/>
              </a:rPr>
              <a:t> </a:t>
            </a:r>
            <a:r>
              <a:rPr sz="3200" spc="165" dirty="0">
                <a:latin typeface="Times New Roman"/>
                <a:cs typeface="Times New Roman"/>
              </a:rPr>
              <a:t>axilla</a:t>
            </a:r>
            <a:r>
              <a:rPr sz="3200" spc="110" dirty="0">
                <a:latin typeface="Times New Roman"/>
                <a:cs typeface="Times New Roman"/>
              </a:rPr>
              <a:t> </a:t>
            </a:r>
            <a:r>
              <a:rPr sz="3200" spc="150" dirty="0">
                <a:latin typeface="Times New Roman"/>
                <a:cs typeface="Times New Roman"/>
              </a:rPr>
              <a:t>to</a:t>
            </a:r>
            <a:r>
              <a:rPr sz="3200" spc="75" dirty="0">
                <a:latin typeface="Times New Roman"/>
                <a:cs typeface="Times New Roman"/>
              </a:rPr>
              <a:t> </a:t>
            </a:r>
            <a:r>
              <a:rPr sz="3200" spc="250" dirty="0">
                <a:latin typeface="Times New Roman"/>
                <a:cs typeface="Times New Roman"/>
              </a:rPr>
              <a:t>the</a:t>
            </a:r>
            <a:r>
              <a:rPr sz="3200" spc="75" dirty="0">
                <a:latin typeface="Times New Roman"/>
                <a:cs typeface="Times New Roman"/>
              </a:rPr>
              <a:t> </a:t>
            </a:r>
            <a:r>
              <a:rPr sz="3200" spc="210" dirty="0">
                <a:latin typeface="Times New Roman"/>
                <a:cs typeface="Times New Roman"/>
              </a:rPr>
              <a:t>eighth</a:t>
            </a:r>
            <a:r>
              <a:rPr sz="3200" spc="75" dirty="0">
                <a:latin typeface="Times New Roman"/>
                <a:cs typeface="Times New Roman"/>
              </a:rPr>
              <a:t> </a:t>
            </a:r>
            <a:r>
              <a:rPr sz="3200" spc="185" dirty="0">
                <a:latin typeface="Times New Roman"/>
                <a:cs typeface="Times New Roman"/>
              </a:rPr>
              <a:t>rib</a:t>
            </a:r>
            <a:endParaRPr sz="3200" dirty="0">
              <a:latin typeface="Times New Roman"/>
              <a:cs typeface="Times New Roman"/>
            </a:endParaRPr>
          </a:p>
          <a:p>
            <a:pPr marL="12700" algn="just">
              <a:lnSpc>
                <a:spcPct val="100000"/>
              </a:lnSpc>
              <a:buClr>
                <a:srgbClr val="C00000"/>
              </a:buClr>
              <a:buChar char="■"/>
              <a:tabLst>
                <a:tab pos="325120" algn="l"/>
              </a:tabLst>
            </a:pPr>
            <a:r>
              <a:rPr sz="3200" spc="160" dirty="0">
                <a:latin typeface="Times New Roman"/>
                <a:cs typeface="Times New Roman"/>
              </a:rPr>
              <a:t>posteriorly </a:t>
            </a:r>
            <a:r>
              <a:rPr sz="3200" spc="165" dirty="0">
                <a:latin typeface="Times New Roman"/>
                <a:cs typeface="Times New Roman"/>
              </a:rPr>
              <a:t>down </a:t>
            </a:r>
            <a:r>
              <a:rPr sz="3200" spc="155" dirty="0">
                <a:latin typeface="Times New Roman"/>
                <a:cs typeface="Times New Roman"/>
              </a:rPr>
              <a:t>to </a:t>
            </a:r>
            <a:r>
              <a:rPr sz="3200" spc="250" dirty="0">
                <a:latin typeface="Times New Roman"/>
                <a:cs typeface="Times New Roman"/>
              </a:rPr>
              <a:t>the </a:t>
            </a:r>
            <a:r>
              <a:rPr sz="3200" spc="120" dirty="0">
                <a:latin typeface="Times New Roman"/>
                <a:cs typeface="Times New Roman"/>
              </a:rPr>
              <a:t>level </a:t>
            </a:r>
            <a:r>
              <a:rPr sz="3200" spc="-5" dirty="0">
                <a:latin typeface="Times New Roman"/>
                <a:cs typeface="Times New Roman"/>
              </a:rPr>
              <a:t>of </a:t>
            </a:r>
            <a:r>
              <a:rPr sz="3200" spc="250" dirty="0">
                <a:latin typeface="Times New Roman"/>
                <a:cs typeface="Times New Roman"/>
              </a:rPr>
              <a:t>the </a:t>
            </a:r>
            <a:r>
              <a:rPr sz="3200" spc="190" dirty="0">
                <a:latin typeface="Times New Roman"/>
                <a:cs typeface="Times New Roman"/>
              </a:rPr>
              <a:t>11th</a:t>
            </a:r>
            <a:r>
              <a:rPr sz="3200" spc="-465" dirty="0">
                <a:latin typeface="Times New Roman"/>
                <a:cs typeface="Times New Roman"/>
              </a:rPr>
              <a:t> </a:t>
            </a:r>
            <a:r>
              <a:rPr sz="3200" spc="150" dirty="0">
                <a:latin typeface="Times New Roman"/>
                <a:cs typeface="Times New Roman"/>
              </a:rPr>
              <a:t>rib</a:t>
            </a:r>
            <a:r>
              <a:rPr sz="3200" spc="150" dirty="0" smtClean="0">
                <a:latin typeface="Times New Roman"/>
                <a:cs typeface="Times New Roman"/>
              </a:rPr>
              <a:t>.</a:t>
            </a:r>
            <a:endParaRPr sz="3200" dirty="0">
              <a:latin typeface="Times New Roman"/>
              <a:cs typeface="Times New Roman"/>
            </a:endParaRPr>
          </a:p>
        </p:txBody>
      </p:sp>
    </p:spTree>
    <p:extLst>
      <p:ext uri="{BB962C8B-B14F-4D97-AF65-F5344CB8AC3E}">
        <p14:creationId xmlns:p14="http://schemas.microsoft.com/office/powerpoint/2010/main" val="13048763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75</a:t>
            </a:fld>
            <a:endParaRPr lang="en-IN"/>
          </a:p>
        </p:txBody>
      </p:sp>
      <p:sp>
        <p:nvSpPr>
          <p:cNvPr id="5" name="Rectangle 4"/>
          <p:cNvSpPr/>
          <p:nvPr/>
        </p:nvSpPr>
        <p:spPr>
          <a:xfrm>
            <a:off x="180303" y="1228398"/>
            <a:ext cx="11668259" cy="4031873"/>
          </a:xfrm>
          <a:prstGeom prst="rect">
            <a:avLst/>
          </a:prstGeom>
        </p:spPr>
        <p:txBody>
          <a:bodyPr wrap="square">
            <a:spAutoFit/>
          </a:bodyPr>
          <a:lstStyle/>
          <a:p>
            <a:pPr marL="12700" marR="644525" lvl="0" algn="just">
              <a:buClr>
                <a:srgbClr val="C00000"/>
              </a:buClr>
              <a:buFontTx/>
              <a:buChar char="■"/>
              <a:tabLst>
                <a:tab pos="305435" algn="l"/>
              </a:tabLst>
            </a:pPr>
            <a:r>
              <a:rPr lang="en-IN" sz="3200" spc="155" dirty="0">
                <a:solidFill>
                  <a:prstClr val="black"/>
                </a:solidFill>
                <a:latin typeface="Times New Roman"/>
                <a:cs typeface="Times New Roman"/>
              </a:rPr>
              <a:t>Assess</a:t>
            </a:r>
            <a:r>
              <a:rPr lang="en-IN" sz="3200" spc="105" dirty="0">
                <a:solidFill>
                  <a:prstClr val="black"/>
                </a:solidFill>
                <a:latin typeface="Times New Roman"/>
                <a:cs typeface="Times New Roman"/>
              </a:rPr>
              <a:t> </a:t>
            </a:r>
            <a:r>
              <a:rPr lang="en-IN" sz="3200" spc="250" dirty="0">
                <a:solidFill>
                  <a:prstClr val="black"/>
                </a:solidFill>
                <a:latin typeface="Times New Roman"/>
                <a:cs typeface="Times New Roman"/>
              </a:rPr>
              <a:t>the</a:t>
            </a:r>
            <a:r>
              <a:rPr lang="en-IN" sz="3200" spc="75" dirty="0">
                <a:solidFill>
                  <a:prstClr val="black"/>
                </a:solidFill>
                <a:latin typeface="Times New Roman"/>
                <a:cs typeface="Times New Roman"/>
              </a:rPr>
              <a:t> </a:t>
            </a:r>
            <a:r>
              <a:rPr lang="en-IN" sz="3200" spc="190" dirty="0">
                <a:solidFill>
                  <a:prstClr val="black"/>
                </a:solidFill>
                <a:latin typeface="Times New Roman"/>
                <a:cs typeface="Times New Roman"/>
              </a:rPr>
              <a:t>quality</a:t>
            </a:r>
            <a:r>
              <a:rPr lang="en-IN" sz="3200" spc="114" dirty="0">
                <a:solidFill>
                  <a:prstClr val="black"/>
                </a:solidFill>
                <a:latin typeface="Times New Roman"/>
                <a:cs typeface="Times New Roman"/>
              </a:rPr>
              <a:t> </a:t>
            </a:r>
            <a:r>
              <a:rPr lang="en-IN" sz="3200" spc="270" dirty="0">
                <a:solidFill>
                  <a:prstClr val="black"/>
                </a:solidFill>
                <a:latin typeface="Times New Roman"/>
                <a:cs typeface="Times New Roman"/>
              </a:rPr>
              <a:t>and</a:t>
            </a:r>
            <a:r>
              <a:rPr lang="en-IN" sz="3200" spc="75" dirty="0">
                <a:solidFill>
                  <a:prstClr val="black"/>
                </a:solidFill>
                <a:latin typeface="Times New Roman"/>
                <a:cs typeface="Times New Roman"/>
              </a:rPr>
              <a:t> </a:t>
            </a:r>
            <a:r>
              <a:rPr lang="en-IN" sz="3200" spc="220" dirty="0">
                <a:solidFill>
                  <a:prstClr val="black"/>
                </a:solidFill>
                <a:latin typeface="Times New Roman"/>
                <a:cs typeface="Times New Roman"/>
              </a:rPr>
              <a:t>amplitude</a:t>
            </a:r>
            <a:r>
              <a:rPr lang="en-IN" sz="3200" spc="114" dirty="0">
                <a:solidFill>
                  <a:prstClr val="black"/>
                </a:solidFill>
                <a:latin typeface="Times New Roman"/>
                <a:cs typeface="Times New Roman"/>
              </a:rPr>
              <a:t> </a:t>
            </a:r>
            <a:r>
              <a:rPr lang="en-IN" sz="3200" spc="-5" dirty="0">
                <a:solidFill>
                  <a:prstClr val="black"/>
                </a:solidFill>
                <a:latin typeface="Times New Roman"/>
                <a:cs typeface="Times New Roman"/>
              </a:rPr>
              <a:t>of</a:t>
            </a:r>
            <a:r>
              <a:rPr lang="en-IN" sz="3200" spc="85" dirty="0">
                <a:solidFill>
                  <a:prstClr val="black"/>
                </a:solidFill>
                <a:latin typeface="Times New Roman"/>
                <a:cs typeface="Times New Roman"/>
              </a:rPr>
              <a:t> </a:t>
            </a:r>
            <a:r>
              <a:rPr lang="en-IN" sz="3200" spc="250" dirty="0">
                <a:solidFill>
                  <a:prstClr val="black"/>
                </a:solidFill>
                <a:latin typeface="Times New Roman"/>
                <a:cs typeface="Times New Roman"/>
              </a:rPr>
              <a:t>the</a:t>
            </a:r>
            <a:r>
              <a:rPr lang="en-IN" sz="3200" spc="70" dirty="0">
                <a:solidFill>
                  <a:prstClr val="black"/>
                </a:solidFill>
                <a:latin typeface="Times New Roman"/>
                <a:cs typeface="Times New Roman"/>
              </a:rPr>
              <a:t> </a:t>
            </a:r>
            <a:r>
              <a:rPr lang="en-IN" sz="3200" spc="254" dirty="0">
                <a:solidFill>
                  <a:prstClr val="black"/>
                </a:solidFill>
                <a:latin typeface="Times New Roman"/>
                <a:cs typeface="Times New Roman"/>
              </a:rPr>
              <a:t>breath</a:t>
            </a:r>
            <a:r>
              <a:rPr lang="en-IN" sz="3200" spc="80" dirty="0">
                <a:solidFill>
                  <a:prstClr val="black"/>
                </a:solidFill>
                <a:latin typeface="Times New Roman"/>
                <a:cs typeface="Times New Roman"/>
              </a:rPr>
              <a:t> </a:t>
            </a:r>
            <a:r>
              <a:rPr lang="en-IN" sz="3200" spc="180" dirty="0">
                <a:solidFill>
                  <a:prstClr val="black"/>
                </a:solidFill>
                <a:latin typeface="Times New Roman"/>
                <a:cs typeface="Times New Roman"/>
              </a:rPr>
              <a:t>sounds.  </a:t>
            </a:r>
            <a:endParaRPr lang="en-IN" sz="3200" spc="180" dirty="0" smtClean="0">
              <a:solidFill>
                <a:prstClr val="black"/>
              </a:solidFill>
              <a:latin typeface="Times New Roman"/>
              <a:cs typeface="Times New Roman"/>
            </a:endParaRPr>
          </a:p>
          <a:p>
            <a:pPr marL="12700" marR="644525" lvl="0" algn="just">
              <a:buClr>
                <a:srgbClr val="C00000"/>
              </a:buClr>
              <a:buFontTx/>
              <a:buChar char="■"/>
              <a:tabLst>
                <a:tab pos="305435" algn="l"/>
              </a:tabLst>
            </a:pPr>
            <a:endParaRPr lang="en-IN" sz="3200" spc="180" dirty="0">
              <a:solidFill>
                <a:prstClr val="black"/>
              </a:solidFill>
              <a:latin typeface="Times New Roman"/>
              <a:cs typeface="Times New Roman"/>
            </a:endParaRPr>
          </a:p>
          <a:p>
            <a:pPr marL="12700" marR="644525" lvl="0" algn="just">
              <a:buClr>
                <a:srgbClr val="C00000"/>
              </a:buClr>
              <a:buFontTx/>
              <a:buChar char="■"/>
              <a:tabLst>
                <a:tab pos="305435" algn="l"/>
              </a:tabLst>
            </a:pPr>
            <a:r>
              <a:rPr lang="en-IN" sz="3200" spc="190" dirty="0" smtClean="0">
                <a:solidFill>
                  <a:prstClr val="black"/>
                </a:solidFill>
                <a:latin typeface="Times New Roman"/>
                <a:cs typeface="Times New Roman"/>
              </a:rPr>
              <a:t>Identify any </a:t>
            </a:r>
            <a:r>
              <a:rPr lang="en-IN" sz="3200" spc="200" dirty="0">
                <a:solidFill>
                  <a:prstClr val="black"/>
                </a:solidFill>
                <a:latin typeface="Times New Roman"/>
                <a:cs typeface="Times New Roman"/>
              </a:rPr>
              <a:t>gap </a:t>
            </a:r>
            <a:r>
              <a:rPr lang="en-IN" sz="3200" spc="195" dirty="0">
                <a:solidFill>
                  <a:prstClr val="black"/>
                </a:solidFill>
                <a:latin typeface="Times New Roman"/>
                <a:cs typeface="Times New Roman"/>
              </a:rPr>
              <a:t>between </a:t>
            </a:r>
            <a:r>
              <a:rPr lang="en-IN" sz="3200" spc="200" dirty="0">
                <a:solidFill>
                  <a:prstClr val="black"/>
                </a:solidFill>
                <a:latin typeface="Times New Roman"/>
                <a:cs typeface="Times New Roman"/>
              </a:rPr>
              <a:t>inspiration </a:t>
            </a:r>
            <a:r>
              <a:rPr lang="en-IN" sz="3200" spc="270" dirty="0">
                <a:solidFill>
                  <a:prstClr val="black"/>
                </a:solidFill>
                <a:latin typeface="Times New Roman"/>
                <a:cs typeface="Times New Roman"/>
              </a:rPr>
              <a:t>and</a:t>
            </a:r>
            <a:r>
              <a:rPr lang="en-IN" sz="3200" spc="-370" dirty="0">
                <a:solidFill>
                  <a:prstClr val="black"/>
                </a:solidFill>
                <a:latin typeface="Times New Roman"/>
                <a:cs typeface="Times New Roman"/>
              </a:rPr>
              <a:t> </a:t>
            </a:r>
            <a:r>
              <a:rPr lang="en-IN" sz="3200" spc="175" dirty="0">
                <a:solidFill>
                  <a:prstClr val="black"/>
                </a:solidFill>
                <a:latin typeface="Times New Roman"/>
                <a:cs typeface="Times New Roman"/>
              </a:rPr>
              <a:t>expiration, </a:t>
            </a:r>
            <a:r>
              <a:rPr lang="en-IN" sz="3200" spc="270" dirty="0">
                <a:solidFill>
                  <a:prstClr val="black"/>
                </a:solidFill>
                <a:latin typeface="Times New Roman"/>
                <a:cs typeface="Times New Roman"/>
              </a:rPr>
              <a:t>and  </a:t>
            </a:r>
            <a:r>
              <a:rPr lang="en-IN" sz="3200" spc="195" dirty="0">
                <a:solidFill>
                  <a:prstClr val="black"/>
                </a:solidFill>
                <a:latin typeface="Times New Roman"/>
                <a:cs typeface="Times New Roman"/>
              </a:rPr>
              <a:t>listen </a:t>
            </a:r>
            <a:r>
              <a:rPr lang="en-IN" sz="3200" spc="100" dirty="0">
                <a:solidFill>
                  <a:prstClr val="black"/>
                </a:solidFill>
                <a:latin typeface="Times New Roman"/>
                <a:cs typeface="Times New Roman"/>
              </a:rPr>
              <a:t>for </a:t>
            </a:r>
            <a:r>
              <a:rPr lang="en-IN" sz="3200" spc="215" dirty="0">
                <a:solidFill>
                  <a:prstClr val="black"/>
                </a:solidFill>
                <a:latin typeface="Times New Roman"/>
                <a:cs typeface="Times New Roman"/>
              </a:rPr>
              <a:t>added</a:t>
            </a:r>
            <a:r>
              <a:rPr lang="en-IN" sz="3200" spc="-55" dirty="0">
                <a:solidFill>
                  <a:prstClr val="black"/>
                </a:solidFill>
                <a:latin typeface="Times New Roman"/>
                <a:cs typeface="Times New Roman"/>
              </a:rPr>
              <a:t> </a:t>
            </a:r>
            <a:r>
              <a:rPr lang="en-IN" sz="3200" spc="185" dirty="0">
                <a:solidFill>
                  <a:prstClr val="black"/>
                </a:solidFill>
                <a:latin typeface="Times New Roman"/>
                <a:cs typeface="Times New Roman"/>
              </a:rPr>
              <a:t>sounds</a:t>
            </a:r>
            <a:r>
              <a:rPr lang="en-IN" sz="3200" spc="185" dirty="0" smtClean="0">
                <a:solidFill>
                  <a:prstClr val="black"/>
                </a:solidFill>
                <a:latin typeface="Times New Roman"/>
                <a:cs typeface="Times New Roman"/>
              </a:rPr>
              <a:t>.</a:t>
            </a:r>
          </a:p>
          <a:p>
            <a:pPr marL="12700" marR="644525" lvl="0" algn="just">
              <a:buClr>
                <a:srgbClr val="C00000"/>
              </a:buClr>
              <a:tabLst>
                <a:tab pos="305435" algn="l"/>
              </a:tabLst>
            </a:pPr>
            <a:endParaRPr lang="en-IN" sz="3200" dirty="0">
              <a:solidFill>
                <a:prstClr val="black"/>
              </a:solidFill>
              <a:latin typeface="Times New Roman"/>
              <a:cs typeface="Times New Roman"/>
            </a:endParaRPr>
          </a:p>
          <a:p>
            <a:pPr marL="12700" marR="5080" lvl="0" algn="just"/>
            <a:r>
              <a:rPr lang="en-IN" sz="3200" spc="35" dirty="0">
                <a:solidFill>
                  <a:prstClr val="black"/>
                </a:solidFill>
                <a:latin typeface="Times New Roman"/>
                <a:cs typeface="Times New Roman"/>
              </a:rPr>
              <a:t>Avoid </a:t>
            </a:r>
            <a:r>
              <a:rPr lang="en-IN" sz="3200" spc="210" dirty="0">
                <a:solidFill>
                  <a:prstClr val="black"/>
                </a:solidFill>
                <a:latin typeface="Times New Roman"/>
                <a:cs typeface="Times New Roman"/>
              </a:rPr>
              <a:t>auscultation within </a:t>
            </a:r>
            <a:r>
              <a:rPr lang="en-IN" sz="3200" spc="155" dirty="0">
                <a:solidFill>
                  <a:prstClr val="black"/>
                </a:solidFill>
                <a:latin typeface="Times New Roman"/>
                <a:cs typeface="Times New Roman"/>
              </a:rPr>
              <a:t>3 </a:t>
            </a:r>
            <a:r>
              <a:rPr lang="en-IN" sz="3200" spc="150" dirty="0">
                <a:solidFill>
                  <a:prstClr val="black"/>
                </a:solidFill>
                <a:latin typeface="Times New Roman"/>
                <a:cs typeface="Times New Roman"/>
              </a:rPr>
              <a:t>cm </a:t>
            </a:r>
            <a:r>
              <a:rPr lang="en-IN" sz="3200" spc="-5" dirty="0">
                <a:solidFill>
                  <a:prstClr val="black"/>
                </a:solidFill>
                <a:latin typeface="Times New Roman"/>
                <a:cs typeface="Times New Roman"/>
              </a:rPr>
              <a:t>of </a:t>
            </a:r>
            <a:r>
              <a:rPr lang="en-IN" sz="3200" spc="254" dirty="0">
                <a:solidFill>
                  <a:prstClr val="black"/>
                </a:solidFill>
                <a:latin typeface="Times New Roman"/>
                <a:cs typeface="Times New Roman"/>
              </a:rPr>
              <a:t>the </a:t>
            </a:r>
            <a:r>
              <a:rPr lang="en-IN" sz="3200" spc="175" dirty="0">
                <a:solidFill>
                  <a:prstClr val="black"/>
                </a:solidFill>
                <a:latin typeface="Times New Roman"/>
                <a:cs typeface="Times New Roman"/>
              </a:rPr>
              <a:t>midline </a:t>
            </a:r>
            <a:r>
              <a:rPr lang="en-IN" sz="3200" spc="195" dirty="0">
                <a:solidFill>
                  <a:prstClr val="black"/>
                </a:solidFill>
                <a:latin typeface="Times New Roman"/>
                <a:cs typeface="Times New Roman"/>
              </a:rPr>
              <a:t>anteriorly </a:t>
            </a:r>
            <a:r>
              <a:rPr lang="en-IN" sz="3200" spc="150" dirty="0">
                <a:solidFill>
                  <a:prstClr val="black"/>
                </a:solidFill>
                <a:latin typeface="Times New Roman"/>
                <a:cs typeface="Times New Roman"/>
              </a:rPr>
              <a:t>or  </a:t>
            </a:r>
            <a:r>
              <a:rPr lang="en-IN" sz="3200" spc="125" dirty="0">
                <a:solidFill>
                  <a:prstClr val="black"/>
                </a:solidFill>
                <a:latin typeface="Times New Roman"/>
                <a:cs typeface="Times New Roman"/>
              </a:rPr>
              <a:t>posteriorly,</a:t>
            </a:r>
            <a:r>
              <a:rPr lang="en-IN" sz="3200" spc="100" dirty="0">
                <a:solidFill>
                  <a:prstClr val="black"/>
                </a:solidFill>
                <a:latin typeface="Times New Roman"/>
                <a:cs typeface="Times New Roman"/>
              </a:rPr>
              <a:t> </a:t>
            </a:r>
            <a:r>
              <a:rPr lang="en-IN" sz="3200" spc="254" dirty="0">
                <a:solidFill>
                  <a:prstClr val="black"/>
                </a:solidFill>
                <a:latin typeface="Times New Roman"/>
                <a:cs typeface="Times New Roman"/>
              </a:rPr>
              <a:t>as</a:t>
            </a:r>
            <a:r>
              <a:rPr lang="en-IN" sz="3200" spc="95" dirty="0">
                <a:solidFill>
                  <a:prstClr val="black"/>
                </a:solidFill>
                <a:latin typeface="Times New Roman"/>
                <a:cs typeface="Times New Roman"/>
              </a:rPr>
              <a:t> </a:t>
            </a:r>
            <a:r>
              <a:rPr lang="en-IN" sz="3200" spc="220" dirty="0">
                <a:solidFill>
                  <a:prstClr val="black"/>
                </a:solidFill>
                <a:latin typeface="Times New Roman"/>
                <a:cs typeface="Times New Roman"/>
              </a:rPr>
              <a:t>these</a:t>
            </a:r>
            <a:r>
              <a:rPr lang="en-IN" sz="3200" spc="95" dirty="0">
                <a:solidFill>
                  <a:prstClr val="black"/>
                </a:solidFill>
                <a:latin typeface="Times New Roman"/>
                <a:cs typeface="Times New Roman"/>
              </a:rPr>
              <a:t> </a:t>
            </a:r>
            <a:r>
              <a:rPr lang="en-IN" sz="3200" spc="254" dirty="0">
                <a:solidFill>
                  <a:prstClr val="black"/>
                </a:solidFill>
                <a:latin typeface="Times New Roman"/>
                <a:cs typeface="Times New Roman"/>
              </a:rPr>
              <a:t>areas</a:t>
            </a:r>
            <a:r>
              <a:rPr lang="en-IN" sz="3200" spc="95" dirty="0">
                <a:solidFill>
                  <a:prstClr val="black"/>
                </a:solidFill>
                <a:latin typeface="Times New Roman"/>
                <a:cs typeface="Times New Roman"/>
              </a:rPr>
              <a:t> </a:t>
            </a:r>
            <a:r>
              <a:rPr lang="en-IN" sz="3200" spc="235" dirty="0">
                <a:solidFill>
                  <a:prstClr val="black"/>
                </a:solidFill>
                <a:latin typeface="Times New Roman"/>
                <a:cs typeface="Times New Roman"/>
              </a:rPr>
              <a:t>may</a:t>
            </a:r>
            <a:r>
              <a:rPr lang="en-IN" sz="3200" spc="85" dirty="0">
                <a:solidFill>
                  <a:prstClr val="black"/>
                </a:solidFill>
                <a:latin typeface="Times New Roman"/>
                <a:cs typeface="Times New Roman"/>
              </a:rPr>
              <a:t> </a:t>
            </a:r>
            <a:r>
              <a:rPr lang="en-IN" sz="3200" spc="265" dirty="0">
                <a:solidFill>
                  <a:prstClr val="black"/>
                </a:solidFill>
                <a:latin typeface="Times New Roman"/>
                <a:cs typeface="Times New Roman"/>
              </a:rPr>
              <a:t>transmit</a:t>
            </a:r>
            <a:r>
              <a:rPr lang="en-IN" sz="3200" spc="150" dirty="0">
                <a:solidFill>
                  <a:prstClr val="black"/>
                </a:solidFill>
                <a:latin typeface="Times New Roman"/>
                <a:cs typeface="Times New Roman"/>
              </a:rPr>
              <a:t> </a:t>
            </a:r>
            <a:r>
              <a:rPr lang="en-IN" sz="3200" spc="175" dirty="0" smtClean="0">
                <a:solidFill>
                  <a:prstClr val="black"/>
                </a:solidFill>
                <a:latin typeface="Times New Roman"/>
                <a:cs typeface="Times New Roman"/>
              </a:rPr>
              <a:t>sounds directly</a:t>
            </a:r>
            <a:r>
              <a:rPr lang="en-IN" sz="3200" spc="135" dirty="0" smtClean="0">
                <a:solidFill>
                  <a:prstClr val="black"/>
                </a:solidFill>
                <a:latin typeface="Times New Roman"/>
                <a:cs typeface="Times New Roman"/>
              </a:rPr>
              <a:t> </a:t>
            </a:r>
            <a:r>
              <a:rPr lang="en-IN" sz="3200" spc="150" dirty="0">
                <a:solidFill>
                  <a:prstClr val="black"/>
                </a:solidFill>
                <a:latin typeface="Times New Roman"/>
                <a:cs typeface="Times New Roman"/>
              </a:rPr>
              <a:t>from  </a:t>
            </a:r>
            <a:r>
              <a:rPr lang="en-IN" sz="3200" spc="250" dirty="0">
                <a:solidFill>
                  <a:prstClr val="black"/>
                </a:solidFill>
                <a:latin typeface="Times New Roman"/>
                <a:cs typeface="Times New Roman"/>
              </a:rPr>
              <a:t>the </a:t>
            </a:r>
            <a:r>
              <a:rPr lang="en-IN" sz="3200" spc="235" dirty="0">
                <a:solidFill>
                  <a:prstClr val="black"/>
                </a:solidFill>
                <a:latin typeface="Times New Roman"/>
                <a:cs typeface="Times New Roman"/>
              </a:rPr>
              <a:t>trachea </a:t>
            </a:r>
            <a:r>
              <a:rPr lang="en-IN" sz="3200" spc="150" dirty="0">
                <a:solidFill>
                  <a:prstClr val="black"/>
                </a:solidFill>
                <a:latin typeface="Times New Roman"/>
                <a:cs typeface="Times New Roman"/>
              </a:rPr>
              <a:t>or </a:t>
            </a:r>
            <a:r>
              <a:rPr lang="en-IN" sz="3200" spc="250" dirty="0">
                <a:solidFill>
                  <a:prstClr val="black"/>
                </a:solidFill>
                <a:latin typeface="Times New Roman"/>
                <a:cs typeface="Times New Roman"/>
              </a:rPr>
              <a:t>main</a:t>
            </a:r>
            <a:r>
              <a:rPr lang="en-IN" sz="3200" spc="-320" dirty="0">
                <a:solidFill>
                  <a:prstClr val="black"/>
                </a:solidFill>
                <a:latin typeface="Times New Roman"/>
                <a:cs typeface="Times New Roman"/>
              </a:rPr>
              <a:t> </a:t>
            </a:r>
            <a:r>
              <a:rPr lang="en-IN" sz="3200" spc="150" dirty="0">
                <a:solidFill>
                  <a:prstClr val="black"/>
                </a:solidFill>
                <a:latin typeface="Times New Roman"/>
                <a:cs typeface="Times New Roman"/>
              </a:rPr>
              <a:t>bronchi.</a:t>
            </a:r>
            <a:endParaRPr lang="en-IN" sz="3200" dirty="0">
              <a:solidFill>
                <a:prstClr val="black"/>
              </a:solidFill>
              <a:latin typeface="Times New Roman"/>
              <a:cs typeface="Times New Roman"/>
            </a:endParaRPr>
          </a:p>
        </p:txBody>
      </p:sp>
    </p:spTree>
    <p:extLst>
      <p:ext uri="{BB962C8B-B14F-4D97-AF65-F5344CB8AC3E}">
        <p14:creationId xmlns:p14="http://schemas.microsoft.com/office/powerpoint/2010/main" val="19554226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IN" smtClean="0"/>
              <a:t>05-02-2018</a:t>
            </a:r>
            <a:endParaRPr lang="en-IN"/>
          </a:p>
        </p:txBody>
      </p:sp>
      <p:sp>
        <p:nvSpPr>
          <p:cNvPr id="4" name="Footer Placeholder 3"/>
          <p:cNvSpPr>
            <a:spLocks noGrp="1"/>
          </p:cNvSpPr>
          <p:nvPr>
            <p:ph type="ftr" sz="quarter" idx="11"/>
          </p:nvPr>
        </p:nvSpPr>
        <p:spPr/>
        <p:txBody>
          <a:bodyPr/>
          <a:lstStyle/>
          <a:p>
            <a:r>
              <a:rPr lang="en-IN" smtClean="0"/>
              <a:t>Dr.Arun R Nair, Dept. of PM                                                S.K.H.M.C</a:t>
            </a:r>
            <a:endParaRPr lang="en-IN"/>
          </a:p>
        </p:txBody>
      </p:sp>
      <p:sp>
        <p:nvSpPr>
          <p:cNvPr id="5" name="Slide Number Placeholder 4"/>
          <p:cNvSpPr>
            <a:spLocks noGrp="1"/>
          </p:cNvSpPr>
          <p:nvPr>
            <p:ph type="sldNum" sz="quarter" idx="12"/>
          </p:nvPr>
        </p:nvSpPr>
        <p:spPr/>
        <p:txBody>
          <a:bodyPr/>
          <a:lstStyle/>
          <a:p>
            <a:fld id="{6790661F-A53B-4B83-9B99-EAE7BC66878A}" type="slidenum">
              <a:rPr lang="en-IN" smtClean="0"/>
              <a:t>76</a:t>
            </a:fld>
            <a:endParaRPr lang="en-IN"/>
          </a:p>
        </p:txBody>
      </p:sp>
      <p:graphicFrame>
        <p:nvGraphicFramePr>
          <p:cNvPr id="2" name="Table 1"/>
          <p:cNvGraphicFramePr>
            <a:graphicFrameLocks noGrp="1"/>
          </p:cNvGraphicFramePr>
          <p:nvPr>
            <p:extLst>
              <p:ext uri="{D42A27DB-BD31-4B8C-83A1-F6EECF244321}">
                <p14:modId xmlns:p14="http://schemas.microsoft.com/office/powerpoint/2010/main" val="2519522748"/>
              </p:ext>
            </p:extLst>
          </p:nvPr>
        </p:nvGraphicFramePr>
        <p:xfrm>
          <a:off x="0" y="0"/>
          <a:ext cx="12192000" cy="5935345"/>
        </p:xfrm>
        <a:graphic>
          <a:graphicData uri="http://schemas.openxmlformats.org/drawingml/2006/table">
            <a:tbl>
              <a:tblPr firstRow="1" firstCol="1" bandRow="1">
                <a:tableStyleId>{793D81CF-94F2-401A-BA57-92F5A7B2D0C5}</a:tableStyleId>
              </a:tblPr>
              <a:tblGrid>
                <a:gridCol w="815421"/>
                <a:gridCol w="1631565"/>
                <a:gridCol w="1056068"/>
                <a:gridCol w="4005329"/>
                <a:gridCol w="4683617"/>
              </a:tblGrid>
              <a:tr h="408824">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Sl. No.</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Type of Breathing</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Pitch </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Character</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Condition</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817647">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1</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Vesicular</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normal</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Inspiratory phase is longer than Expiratory Phase (3:1 Ratio), No pause between inspiration &amp; Expiration.</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Normal lung- Vesicular sounds are produced due to the filtration and attenuation effect of lung tissue.</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613236">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2</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Diminished Vesicular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low</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Diminished vesicular sound</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Pleural Thickening, Minimal Pleural Effusion, Emphysema, Thick Chest Wall.</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817647">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3</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Vesicular with Prolonged expiration</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low</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Prolonged expiration due to obstructive air ways.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Emphysema, Asthma</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bl>
          </a:graphicData>
        </a:graphic>
      </p:graphicFrame>
    </p:spTree>
    <p:extLst>
      <p:ext uri="{BB962C8B-B14F-4D97-AF65-F5344CB8AC3E}">
        <p14:creationId xmlns:p14="http://schemas.microsoft.com/office/powerpoint/2010/main" val="8624502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77</a:t>
            </a:fld>
            <a:endParaRPr lang="en-IN"/>
          </a:p>
        </p:txBody>
      </p:sp>
      <p:graphicFrame>
        <p:nvGraphicFramePr>
          <p:cNvPr id="5" name="Table 4"/>
          <p:cNvGraphicFramePr>
            <a:graphicFrameLocks noGrp="1"/>
          </p:cNvGraphicFramePr>
          <p:nvPr>
            <p:extLst>
              <p:ext uri="{D42A27DB-BD31-4B8C-83A1-F6EECF244321}">
                <p14:modId xmlns:p14="http://schemas.microsoft.com/office/powerpoint/2010/main" val="3934328426"/>
              </p:ext>
            </p:extLst>
          </p:nvPr>
        </p:nvGraphicFramePr>
        <p:xfrm>
          <a:off x="0" y="0"/>
          <a:ext cx="12192000" cy="6391910"/>
        </p:xfrm>
        <a:graphic>
          <a:graphicData uri="http://schemas.openxmlformats.org/drawingml/2006/table">
            <a:tbl>
              <a:tblPr firstRow="1" firstCol="1" bandRow="1">
                <a:tableStyleId>{793D81CF-94F2-401A-BA57-92F5A7B2D0C5}</a:tableStyleId>
              </a:tblPr>
              <a:tblGrid>
                <a:gridCol w="815421"/>
                <a:gridCol w="1631565"/>
                <a:gridCol w="1056068"/>
                <a:gridCol w="4005329"/>
                <a:gridCol w="4683617"/>
              </a:tblGrid>
              <a:tr h="613236">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4</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Bronchial</a:t>
                      </a:r>
                    </a:p>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 </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smtClean="0">
                          <a:effectLst/>
                          <a:latin typeface="Times New Roman" panose="02020603050405020304" pitchFamily="18" charset="0"/>
                          <a:cs typeface="Times New Roman" panose="02020603050405020304" pitchFamily="18" charset="0"/>
                        </a:rPr>
                        <a:t>High</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Inspiratory phase and Expiratory Phase are equal, pause between inspiratory &amp; Expiratory phases.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Normally heard over trachea.</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817647">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a. Tubular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High</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Consolidation, collapse, mass, fibrosis, Above pleural effusion due to collapse of lungs.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204412">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b. cavernous</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High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Slightly lower pitch than tubular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Thick walled cavity</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408824">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c. Amphoric</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High</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Slightly lower pitch with high over tones</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Smooth walled cavity, tension pneumothorax</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r h="408824">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5</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Broncho- vesicular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 </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a:effectLst/>
                          <a:latin typeface="Times New Roman" panose="02020603050405020304" pitchFamily="18" charset="0"/>
                          <a:cs typeface="Times New Roman" panose="02020603050405020304" pitchFamily="18" charset="0"/>
                        </a:rPr>
                        <a:t>Both quality of bronchial &amp; vesicular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c>
                  <a:txBody>
                    <a:bodyPr/>
                    <a:lstStyle/>
                    <a:p>
                      <a:pPr>
                        <a:lnSpc>
                          <a:spcPct val="107000"/>
                        </a:lnSpc>
                        <a:spcAft>
                          <a:spcPts val="0"/>
                        </a:spcAft>
                      </a:pPr>
                      <a:r>
                        <a:rPr lang="en-IN" sz="2800" dirty="0">
                          <a:effectLst/>
                          <a:latin typeface="Times New Roman" panose="02020603050405020304" pitchFamily="18" charset="0"/>
                          <a:cs typeface="Times New Roman" panose="02020603050405020304" pitchFamily="18" charset="0"/>
                        </a:rPr>
                        <a:t>Normally heard on uppermost parasternal areas.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14" marR="56314" marT="0" marB="0"/>
                </a:tc>
              </a:tr>
            </a:tbl>
          </a:graphicData>
        </a:graphic>
      </p:graphicFrame>
    </p:spTree>
    <p:extLst>
      <p:ext uri="{BB962C8B-B14F-4D97-AF65-F5344CB8AC3E}">
        <p14:creationId xmlns:p14="http://schemas.microsoft.com/office/powerpoint/2010/main" val="192001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724" y="200660"/>
            <a:ext cx="3298190" cy="635000"/>
          </a:xfrm>
          <a:prstGeom prst="rect">
            <a:avLst/>
          </a:prstGeom>
        </p:spPr>
        <p:txBody>
          <a:bodyPr vert="horz" wrap="square" lIns="0" tIns="12065" rIns="0" bIns="0" rtlCol="0">
            <a:spAutoFit/>
          </a:bodyPr>
          <a:lstStyle/>
          <a:p>
            <a:pPr marL="12700">
              <a:lnSpc>
                <a:spcPct val="100000"/>
              </a:lnSpc>
              <a:spcBef>
                <a:spcPts val="95"/>
              </a:spcBef>
            </a:pPr>
            <a:r>
              <a:rPr sz="4000" spc="215" dirty="0"/>
              <a:t>Added</a:t>
            </a:r>
            <a:r>
              <a:rPr sz="4000" spc="60" dirty="0"/>
              <a:t> </a:t>
            </a:r>
            <a:r>
              <a:rPr sz="4000" spc="290" dirty="0"/>
              <a:t>sounds</a:t>
            </a:r>
            <a:endParaRPr sz="4000"/>
          </a:p>
        </p:txBody>
      </p:sp>
      <p:sp>
        <p:nvSpPr>
          <p:cNvPr id="3" name="object 3"/>
          <p:cNvSpPr txBox="1"/>
          <p:nvPr/>
        </p:nvSpPr>
        <p:spPr>
          <a:xfrm>
            <a:off x="185724" y="813308"/>
            <a:ext cx="11882120" cy="2620589"/>
          </a:xfrm>
          <a:prstGeom prst="rect">
            <a:avLst/>
          </a:prstGeom>
        </p:spPr>
        <p:txBody>
          <a:bodyPr vert="horz" wrap="square" lIns="0" tIns="12065" rIns="0" bIns="0" rtlCol="0">
            <a:spAutoFit/>
          </a:bodyPr>
          <a:lstStyle/>
          <a:p>
            <a:pPr marL="12700" marR="5080">
              <a:lnSpc>
                <a:spcPct val="100000"/>
              </a:lnSpc>
              <a:spcBef>
                <a:spcPts val="95"/>
              </a:spcBef>
            </a:pPr>
            <a:r>
              <a:rPr sz="2800" spc="150" dirty="0">
                <a:latin typeface="Times New Roman" panose="02020603050405020304" pitchFamily="18" charset="0"/>
                <a:cs typeface="Times New Roman" panose="02020603050405020304" pitchFamily="18" charset="0"/>
              </a:rPr>
              <a:t>Added</a:t>
            </a:r>
            <a:r>
              <a:rPr sz="2800" spc="90"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sounds</a:t>
            </a:r>
            <a:r>
              <a:rPr sz="2800" spc="110" dirty="0">
                <a:latin typeface="Times New Roman" panose="02020603050405020304" pitchFamily="18" charset="0"/>
                <a:cs typeface="Times New Roman" panose="02020603050405020304" pitchFamily="18" charset="0"/>
              </a:rPr>
              <a:t> </a:t>
            </a:r>
            <a:r>
              <a:rPr sz="2800" spc="254" dirty="0">
                <a:latin typeface="Times New Roman" panose="02020603050405020304" pitchFamily="18" charset="0"/>
                <a:cs typeface="Times New Roman" panose="02020603050405020304" pitchFamily="18" charset="0"/>
              </a:rPr>
              <a:t>are</a:t>
            </a:r>
            <a:r>
              <a:rPr sz="2800" spc="80" dirty="0">
                <a:latin typeface="Times New Roman" panose="02020603050405020304" pitchFamily="18" charset="0"/>
                <a:cs typeface="Times New Roman" panose="02020603050405020304" pitchFamily="18" charset="0"/>
              </a:rPr>
              <a:t> </a:t>
            </a:r>
            <a:r>
              <a:rPr sz="2800" spc="220" dirty="0">
                <a:latin typeface="Times New Roman" panose="02020603050405020304" pitchFamily="18" charset="0"/>
                <a:cs typeface="Times New Roman" panose="02020603050405020304" pitchFamily="18" charset="0"/>
              </a:rPr>
              <a:t>abnormal</a:t>
            </a:r>
            <a:r>
              <a:rPr sz="2800" spc="95"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sounds</a:t>
            </a:r>
            <a:r>
              <a:rPr sz="2800" spc="110" dirty="0">
                <a:latin typeface="Times New Roman" panose="02020603050405020304" pitchFamily="18" charset="0"/>
                <a:cs typeface="Times New Roman" panose="02020603050405020304" pitchFamily="18" charset="0"/>
              </a:rPr>
              <a:t> </a:t>
            </a:r>
            <a:r>
              <a:rPr sz="2800" spc="305" dirty="0">
                <a:latin typeface="Times New Roman" panose="02020603050405020304" pitchFamily="18" charset="0"/>
                <a:cs typeface="Times New Roman" panose="02020603050405020304" pitchFamily="18" charset="0"/>
              </a:rPr>
              <a:t>that</a:t>
            </a:r>
            <a:r>
              <a:rPr sz="2800" spc="85" dirty="0">
                <a:latin typeface="Times New Roman" panose="02020603050405020304" pitchFamily="18" charset="0"/>
                <a:cs typeface="Times New Roman" panose="02020603050405020304" pitchFamily="18" charset="0"/>
              </a:rPr>
              <a:t> </a:t>
            </a:r>
            <a:r>
              <a:rPr sz="2800" spc="210" dirty="0">
                <a:latin typeface="Times New Roman" panose="02020603050405020304" pitchFamily="18" charset="0"/>
                <a:cs typeface="Times New Roman" panose="02020603050405020304" pitchFamily="18" charset="0"/>
              </a:rPr>
              <a:t>arise</a:t>
            </a:r>
            <a:r>
              <a:rPr sz="2800" spc="95" dirty="0">
                <a:latin typeface="Times New Roman" panose="02020603050405020304" pitchFamily="18" charset="0"/>
                <a:cs typeface="Times New Roman" panose="02020603050405020304" pitchFamily="18" charset="0"/>
              </a:rPr>
              <a:t> </a:t>
            </a:r>
            <a:r>
              <a:rPr sz="2800" spc="204" dirty="0">
                <a:latin typeface="Times New Roman" panose="02020603050405020304" pitchFamily="18" charset="0"/>
                <a:cs typeface="Times New Roman" panose="02020603050405020304" pitchFamily="18" charset="0"/>
              </a:rPr>
              <a:t>in</a:t>
            </a:r>
            <a:r>
              <a:rPr sz="2800" spc="85" dirty="0">
                <a:latin typeface="Times New Roman" panose="02020603050405020304" pitchFamily="18" charset="0"/>
                <a:cs typeface="Times New Roman" panose="02020603050405020304" pitchFamily="18" charset="0"/>
              </a:rPr>
              <a:t> </a:t>
            </a:r>
            <a:r>
              <a:rPr sz="2800" spc="250" dirty="0">
                <a:latin typeface="Times New Roman" panose="02020603050405020304" pitchFamily="18" charset="0"/>
                <a:cs typeface="Times New Roman" panose="02020603050405020304" pitchFamily="18" charset="0"/>
              </a:rPr>
              <a:t>the</a:t>
            </a:r>
            <a:r>
              <a:rPr sz="2800" spc="85"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lung</a:t>
            </a:r>
            <a:r>
              <a:rPr sz="2800" spc="100" dirty="0">
                <a:latin typeface="Times New Roman" panose="02020603050405020304" pitchFamily="18" charset="0"/>
                <a:cs typeface="Times New Roman" panose="02020603050405020304" pitchFamily="18" charset="0"/>
              </a:rPr>
              <a:t> </a:t>
            </a:r>
            <a:r>
              <a:rPr sz="2800" spc="145" dirty="0">
                <a:latin typeface="Times New Roman" panose="02020603050405020304" pitchFamily="18" charset="0"/>
                <a:cs typeface="Times New Roman" panose="02020603050405020304" pitchFamily="18" charset="0"/>
              </a:rPr>
              <a:t>itself</a:t>
            </a:r>
            <a:r>
              <a:rPr sz="2800" spc="100" dirty="0">
                <a:latin typeface="Times New Roman" panose="02020603050405020304" pitchFamily="18" charset="0"/>
                <a:cs typeface="Times New Roman" panose="02020603050405020304" pitchFamily="18" charset="0"/>
              </a:rPr>
              <a:t> </a:t>
            </a:r>
            <a:r>
              <a:rPr sz="2800" spc="150" dirty="0">
                <a:latin typeface="Times New Roman" panose="02020603050405020304" pitchFamily="18" charset="0"/>
                <a:cs typeface="Times New Roman" panose="02020603050405020304" pitchFamily="18" charset="0"/>
              </a:rPr>
              <a:t>or</a:t>
            </a:r>
            <a:r>
              <a:rPr sz="2800" spc="70" dirty="0">
                <a:latin typeface="Times New Roman" panose="02020603050405020304" pitchFamily="18" charset="0"/>
                <a:cs typeface="Times New Roman" panose="02020603050405020304" pitchFamily="18" charset="0"/>
              </a:rPr>
              <a:t> </a:t>
            </a:r>
            <a:r>
              <a:rPr sz="2800" spc="204" dirty="0">
                <a:latin typeface="Times New Roman" panose="02020603050405020304" pitchFamily="18" charset="0"/>
                <a:cs typeface="Times New Roman" panose="02020603050405020304" pitchFamily="18" charset="0"/>
              </a:rPr>
              <a:t>in</a:t>
            </a:r>
            <a:r>
              <a:rPr sz="2800" spc="85" dirty="0">
                <a:latin typeface="Times New Roman" panose="02020603050405020304" pitchFamily="18" charset="0"/>
                <a:cs typeface="Times New Roman" panose="02020603050405020304" pitchFamily="18" charset="0"/>
              </a:rPr>
              <a:t> </a:t>
            </a:r>
            <a:r>
              <a:rPr sz="2800" spc="250" dirty="0">
                <a:latin typeface="Times New Roman" panose="02020603050405020304" pitchFamily="18" charset="0"/>
                <a:cs typeface="Times New Roman" panose="02020603050405020304" pitchFamily="18" charset="0"/>
              </a:rPr>
              <a:t>the  </a:t>
            </a:r>
            <a:r>
              <a:rPr sz="2800" spc="200" dirty="0">
                <a:latin typeface="Times New Roman" panose="02020603050405020304" pitchFamily="18" charset="0"/>
                <a:cs typeface="Times New Roman" panose="02020603050405020304" pitchFamily="18" charset="0"/>
              </a:rPr>
              <a:t>pleura.</a:t>
            </a:r>
            <a:endParaRPr sz="2800" dirty="0">
              <a:latin typeface="Times New Roman" panose="02020603050405020304" pitchFamily="18" charset="0"/>
              <a:cs typeface="Times New Roman" panose="02020603050405020304" pitchFamily="18" charset="0"/>
            </a:endParaRPr>
          </a:p>
          <a:p>
            <a:pPr marL="12700" marR="254000">
              <a:lnSpc>
                <a:spcPct val="100000"/>
              </a:lnSpc>
            </a:pPr>
            <a:r>
              <a:rPr sz="2800" spc="200" dirty="0">
                <a:latin typeface="Times New Roman" panose="02020603050405020304" pitchFamily="18" charset="0"/>
                <a:cs typeface="Times New Roman" panose="02020603050405020304" pitchFamily="18" charset="0"/>
              </a:rPr>
              <a:t>The</a:t>
            </a:r>
            <a:r>
              <a:rPr sz="2800" spc="80" dirty="0">
                <a:latin typeface="Times New Roman" panose="02020603050405020304" pitchFamily="18" charset="0"/>
                <a:cs typeface="Times New Roman" panose="02020603050405020304" pitchFamily="18" charset="0"/>
              </a:rPr>
              <a:t> </a:t>
            </a:r>
            <a:r>
              <a:rPr sz="2800" spc="215" dirty="0">
                <a:latin typeface="Times New Roman" panose="02020603050405020304" pitchFamily="18" charset="0"/>
                <a:cs typeface="Times New Roman" panose="02020603050405020304" pitchFamily="18" charset="0"/>
              </a:rPr>
              <a:t>added</a:t>
            </a:r>
            <a:r>
              <a:rPr sz="2800" spc="90"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sounds</a:t>
            </a:r>
            <a:r>
              <a:rPr sz="2800" spc="90"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most</a:t>
            </a:r>
            <a:r>
              <a:rPr sz="2800" spc="90" dirty="0">
                <a:latin typeface="Times New Roman" panose="02020603050405020304" pitchFamily="18" charset="0"/>
                <a:cs typeface="Times New Roman" panose="02020603050405020304" pitchFamily="18" charset="0"/>
              </a:rPr>
              <a:t> </a:t>
            </a:r>
            <a:r>
              <a:rPr sz="2800" spc="140" dirty="0">
                <a:latin typeface="Times New Roman" panose="02020603050405020304" pitchFamily="18" charset="0"/>
                <a:cs typeface="Times New Roman" panose="02020603050405020304" pitchFamily="18" charset="0"/>
              </a:rPr>
              <a:t>commonly</a:t>
            </a:r>
            <a:r>
              <a:rPr sz="2800" spc="85"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arising</a:t>
            </a:r>
            <a:r>
              <a:rPr sz="2800" spc="110" dirty="0">
                <a:latin typeface="Times New Roman" panose="02020603050405020304" pitchFamily="18" charset="0"/>
                <a:cs typeface="Times New Roman" panose="02020603050405020304" pitchFamily="18" charset="0"/>
              </a:rPr>
              <a:t> </a:t>
            </a:r>
            <a:r>
              <a:rPr sz="2800" spc="204" dirty="0">
                <a:latin typeface="Times New Roman" panose="02020603050405020304" pitchFamily="18" charset="0"/>
                <a:cs typeface="Times New Roman" panose="02020603050405020304" pitchFamily="18" charset="0"/>
              </a:rPr>
              <a:t>in</a:t>
            </a:r>
            <a:r>
              <a:rPr sz="2800" spc="80" dirty="0">
                <a:latin typeface="Times New Roman" panose="02020603050405020304" pitchFamily="18" charset="0"/>
                <a:cs typeface="Times New Roman" panose="02020603050405020304" pitchFamily="18" charset="0"/>
              </a:rPr>
              <a:t> </a:t>
            </a:r>
            <a:r>
              <a:rPr sz="2800" spc="250" dirty="0">
                <a:latin typeface="Times New Roman" panose="02020603050405020304" pitchFamily="18" charset="0"/>
                <a:cs typeface="Times New Roman" panose="02020603050405020304" pitchFamily="18" charset="0"/>
              </a:rPr>
              <a:t>the</a:t>
            </a:r>
            <a:r>
              <a:rPr sz="2800" spc="85"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lung</a:t>
            </a:r>
            <a:r>
              <a:rPr sz="2800" spc="95" dirty="0">
                <a:latin typeface="Times New Roman" panose="02020603050405020304" pitchFamily="18" charset="0"/>
                <a:cs typeface="Times New Roman" panose="02020603050405020304" pitchFamily="18" charset="0"/>
              </a:rPr>
              <a:t> </a:t>
            </a:r>
            <a:r>
              <a:rPr sz="2800" spc="254" dirty="0">
                <a:latin typeface="Times New Roman" panose="02020603050405020304" pitchFamily="18" charset="0"/>
                <a:cs typeface="Times New Roman" panose="02020603050405020304" pitchFamily="18" charset="0"/>
              </a:rPr>
              <a:t>are</a:t>
            </a:r>
            <a:r>
              <a:rPr sz="2800" spc="80" dirty="0">
                <a:latin typeface="Times New Roman" panose="02020603050405020304" pitchFamily="18" charset="0"/>
                <a:cs typeface="Times New Roman" panose="02020603050405020304" pitchFamily="18" charset="0"/>
              </a:rPr>
              <a:t> </a:t>
            </a:r>
            <a:r>
              <a:rPr sz="2800" spc="204" dirty="0">
                <a:latin typeface="Times New Roman" panose="02020603050405020304" pitchFamily="18" charset="0"/>
                <a:cs typeface="Times New Roman" panose="02020603050405020304" pitchFamily="18" charset="0"/>
              </a:rPr>
              <a:t>best</a:t>
            </a:r>
            <a:r>
              <a:rPr sz="2800" spc="75" dirty="0">
                <a:latin typeface="Times New Roman" panose="02020603050405020304" pitchFamily="18" charset="0"/>
                <a:cs typeface="Times New Roman" panose="02020603050405020304" pitchFamily="18" charset="0"/>
              </a:rPr>
              <a:t> </a:t>
            </a:r>
            <a:r>
              <a:rPr sz="2800" spc="195" dirty="0">
                <a:latin typeface="Times New Roman" panose="02020603050405020304" pitchFamily="18" charset="0"/>
                <a:cs typeface="Times New Roman" panose="02020603050405020304" pitchFamily="18" charset="0"/>
              </a:rPr>
              <a:t>referred  </a:t>
            </a:r>
            <a:r>
              <a:rPr sz="2800" spc="150" dirty="0">
                <a:latin typeface="Times New Roman" panose="02020603050405020304" pitchFamily="18" charset="0"/>
                <a:cs typeface="Times New Roman" panose="02020603050405020304" pitchFamily="18" charset="0"/>
              </a:rPr>
              <a:t>to </a:t>
            </a:r>
            <a:r>
              <a:rPr sz="2800" spc="254" dirty="0">
                <a:latin typeface="Times New Roman" panose="02020603050405020304" pitchFamily="18" charset="0"/>
                <a:cs typeface="Times New Roman" panose="02020603050405020304" pitchFamily="18" charset="0"/>
              </a:rPr>
              <a:t>as </a:t>
            </a:r>
            <a:r>
              <a:rPr sz="2800" spc="175" dirty="0">
                <a:latin typeface="Times New Roman" panose="02020603050405020304" pitchFamily="18" charset="0"/>
                <a:cs typeface="Times New Roman" panose="02020603050405020304" pitchFamily="18" charset="0"/>
              </a:rPr>
              <a:t>wheezes </a:t>
            </a:r>
            <a:r>
              <a:rPr sz="2800" spc="275" dirty="0">
                <a:latin typeface="Times New Roman" panose="02020603050405020304" pitchFamily="18" charset="0"/>
                <a:cs typeface="Times New Roman" panose="02020603050405020304" pitchFamily="18" charset="0"/>
              </a:rPr>
              <a:t>and</a:t>
            </a:r>
            <a:r>
              <a:rPr sz="2800" spc="-270" dirty="0">
                <a:latin typeface="Times New Roman" panose="02020603050405020304" pitchFamily="18" charset="0"/>
                <a:cs typeface="Times New Roman" panose="02020603050405020304" pitchFamily="18" charset="0"/>
              </a:rPr>
              <a:t> </a:t>
            </a:r>
            <a:r>
              <a:rPr sz="2800" spc="150" dirty="0">
                <a:latin typeface="Times New Roman" panose="02020603050405020304" pitchFamily="18" charset="0"/>
                <a:cs typeface="Times New Roman" panose="02020603050405020304" pitchFamily="18" charset="0"/>
              </a:rPr>
              <a:t>crackles.</a:t>
            </a:r>
            <a:endParaRPr sz="2800" dirty="0">
              <a:latin typeface="Times New Roman" panose="02020603050405020304" pitchFamily="18" charset="0"/>
              <a:cs typeface="Times New Roman" panose="02020603050405020304" pitchFamily="18" charset="0"/>
            </a:endParaRPr>
          </a:p>
          <a:p>
            <a:pPr marL="12700" marR="949960">
              <a:lnSpc>
                <a:spcPts val="3360"/>
              </a:lnSpc>
              <a:spcBef>
                <a:spcPts val="114"/>
              </a:spcBef>
            </a:pPr>
            <a:r>
              <a:rPr sz="2950" b="1" i="1" spc="-40" dirty="0">
                <a:latin typeface="Times New Roman" panose="02020603050405020304" pitchFamily="18" charset="0"/>
                <a:cs typeface="Times New Roman" panose="02020603050405020304" pitchFamily="18" charset="0"/>
              </a:rPr>
              <a:t>Pleural </a:t>
            </a:r>
            <a:r>
              <a:rPr sz="2950" b="1" i="1" spc="-80" dirty="0">
                <a:latin typeface="Times New Roman" panose="02020603050405020304" pitchFamily="18" charset="0"/>
                <a:cs typeface="Times New Roman" panose="02020603050405020304" pitchFamily="18" charset="0"/>
              </a:rPr>
              <a:t>rub </a:t>
            </a:r>
            <a:r>
              <a:rPr sz="2800" spc="150" dirty="0">
                <a:latin typeface="Times New Roman" panose="02020603050405020304" pitchFamily="18" charset="0"/>
                <a:cs typeface="Times New Roman" panose="02020603050405020304" pitchFamily="18" charset="0"/>
              </a:rPr>
              <a:t>is </a:t>
            </a:r>
            <a:r>
              <a:rPr sz="2800" spc="310" dirty="0">
                <a:latin typeface="Times New Roman" panose="02020603050405020304" pitchFamily="18" charset="0"/>
                <a:cs typeface="Times New Roman" panose="02020603050405020304" pitchFamily="18" charset="0"/>
              </a:rPr>
              <a:t>a </a:t>
            </a:r>
            <a:r>
              <a:rPr sz="2800" spc="120" dirty="0">
                <a:latin typeface="Times New Roman" panose="02020603050405020304" pitchFamily="18" charset="0"/>
                <a:cs typeface="Times New Roman" panose="02020603050405020304" pitchFamily="18" charset="0"/>
              </a:rPr>
              <a:t>“creaking” </a:t>
            </a:r>
            <a:r>
              <a:rPr sz="2800" spc="150" dirty="0">
                <a:latin typeface="Times New Roman" panose="02020603050405020304" pitchFamily="18" charset="0"/>
                <a:cs typeface="Times New Roman" panose="02020603050405020304" pitchFamily="18" charset="0"/>
              </a:rPr>
              <a:t>or </a:t>
            </a:r>
            <a:r>
              <a:rPr sz="2800" spc="120" dirty="0">
                <a:latin typeface="Times New Roman" panose="02020603050405020304" pitchFamily="18" charset="0"/>
                <a:cs typeface="Times New Roman" panose="02020603050405020304" pitchFamily="18" charset="0"/>
              </a:rPr>
              <a:t>“rubbing” </a:t>
            </a:r>
            <a:r>
              <a:rPr sz="2800" spc="204" dirty="0">
                <a:latin typeface="Times New Roman" panose="02020603050405020304" pitchFamily="18" charset="0"/>
                <a:cs typeface="Times New Roman" panose="02020603050405020304" pitchFamily="18" charset="0"/>
              </a:rPr>
              <a:t>sound</a:t>
            </a:r>
            <a:r>
              <a:rPr sz="2800" spc="-425" dirty="0">
                <a:latin typeface="Times New Roman" panose="02020603050405020304" pitchFamily="18" charset="0"/>
                <a:cs typeface="Times New Roman" panose="02020603050405020304" pitchFamily="18" charset="0"/>
              </a:rPr>
              <a:t> </a:t>
            </a:r>
            <a:r>
              <a:rPr sz="2800" spc="165" dirty="0">
                <a:latin typeface="Times New Roman" panose="02020603050405020304" pitchFamily="18" charset="0"/>
                <a:cs typeface="Times New Roman" panose="02020603050405020304" pitchFamily="18" charset="0"/>
              </a:rPr>
              <a:t>produced </a:t>
            </a:r>
            <a:r>
              <a:rPr sz="2800" spc="125" dirty="0">
                <a:latin typeface="Times New Roman" panose="02020603050405020304" pitchFamily="18" charset="0"/>
                <a:cs typeface="Times New Roman" panose="02020603050405020304" pitchFamily="18" charset="0"/>
              </a:rPr>
              <a:t>by </a:t>
            </a:r>
            <a:r>
              <a:rPr sz="2800" spc="135" dirty="0">
                <a:latin typeface="Times New Roman" panose="02020603050405020304" pitchFamily="18" charset="0"/>
                <a:cs typeface="Times New Roman" panose="02020603050405020304" pitchFamily="18" charset="0"/>
              </a:rPr>
              <a:t>friction  </a:t>
            </a:r>
            <a:r>
              <a:rPr sz="2800" spc="195" dirty="0">
                <a:latin typeface="Times New Roman" panose="02020603050405020304" pitchFamily="18" charset="0"/>
                <a:cs typeface="Times New Roman" panose="02020603050405020304" pitchFamily="18" charset="0"/>
              </a:rPr>
              <a:t>between</a:t>
            </a:r>
            <a:r>
              <a:rPr sz="2800" spc="60" dirty="0">
                <a:latin typeface="Times New Roman" panose="02020603050405020304" pitchFamily="18" charset="0"/>
                <a:cs typeface="Times New Roman" panose="02020603050405020304" pitchFamily="18" charset="0"/>
              </a:rPr>
              <a:t> </a:t>
            </a:r>
            <a:r>
              <a:rPr sz="2800" spc="250" dirty="0">
                <a:latin typeface="Times New Roman" panose="02020603050405020304" pitchFamily="18" charset="0"/>
                <a:cs typeface="Times New Roman" panose="02020603050405020304" pitchFamily="18" charset="0"/>
              </a:rPr>
              <a:t>the</a:t>
            </a:r>
            <a:r>
              <a:rPr sz="2800" spc="80" dirty="0">
                <a:latin typeface="Times New Roman" panose="02020603050405020304" pitchFamily="18" charset="0"/>
                <a:cs typeface="Times New Roman" panose="02020603050405020304" pitchFamily="18" charset="0"/>
              </a:rPr>
              <a:t> </a:t>
            </a:r>
            <a:r>
              <a:rPr sz="2800" spc="150" dirty="0">
                <a:latin typeface="Times New Roman" panose="02020603050405020304" pitchFamily="18" charset="0"/>
                <a:cs typeface="Times New Roman" panose="02020603050405020304" pitchFamily="18" charset="0"/>
              </a:rPr>
              <a:t>two</a:t>
            </a:r>
            <a:r>
              <a:rPr sz="2800" spc="80" dirty="0">
                <a:latin typeface="Times New Roman" panose="02020603050405020304" pitchFamily="18" charset="0"/>
                <a:cs typeface="Times New Roman" panose="02020603050405020304" pitchFamily="18" charset="0"/>
              </a:rPr>
              <a:t> </a:t>
            </a:r>
            <a:r>
              <a:rPr sz="2800" spc="195" dirty="0">
                <a:latin typeface="Times New Roman" panose="02020603050405020304" pitchFamily="18" charset="0"/>
                <a:cs typeface="Times New Roman" panose="02020603050405020304" pitchFamily="18" charset="0"/>
              </a:rPr>
              <a:t>layers</a:t>
            </a:r>
            <a:r>
              <a:rPr sz="2800" spc="85" dirty="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of</a:t>
            </a:r>
            <a:r>
              <a:rPr sz="2800" spc="75" dirty="0">
                <a:latin typeface="Times New Roman" panose="02020603050405020304" pitchFamily="18" charset="0"/>
                <a:cs typeface="Times New Roman" panose="02020603050405020304" pitchFamily="18" charset="0"/>
              </a:rPr>
              <a:t> </a:t>
            </a:r>
            <a:r>
              <a:rPr sz="2800" spc="185" dirty="0">
                <a:latin typeface="Times New Roman" panose="02020603050405020304" pitchFamily="18" charset="0"/>
                <a:cs typeface="Times New Roman" panose="02020603050405020304" pitchFamily="18" charset="0"/>
              </a:rPr>
              <a:t>inflamed</a:t>
            </a:r>
            <a:r>
              <a:rPr sz="2800" spc="120" dirty="0">
                <a:latin typeface="Times New Roman" panose="02020603050405020304" pitchFamily="18" charset="0"/>
                <a:cs typeface="Times New Roman" panose="02020603050405020304" pitchFamily="18" charset="0"/>
              </a:rPr>
              <a:t> </a:t>
            </a:r>
            <a:r>
              <a:rPr sz="2800" spc="270" dirty="0">
                <a:latin typeface="Times New Roman" panose="02020603050405020304" pitchFamily="18" charset="0"/>
                <a:cs typeface="Times New Roman" panose="02020603050405020304" pitchFamily="18" charset="0"/>
              </a:rPr>
              <a:t>and</a:t>
            </a:r>
            <a:r>
              <a:rPr sz="2800" spc="90"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roughened</a:t>
            </a:r>
            <a:r>
              <a:rPr sz="2800" spc="100" dirty="0">
                <a:latin typeface="Times New Roman" panose="02020603050405020304" pitchFamily="18" charset="0"/>
                <a:cs typeface="Times New Roman" panose="02020603050405020304" pitchFamily="18" charset="0"/>
              </a:rPr>
              <a:t> </a:t>
            </a:r>
            <a:r>
              <a:rPr sz="2800" spc="200" dirty="0">
                <a:latin typeface="Times New Roman" panose="02020603050405020304" pitchFamily="18" charset="0"/>
                <a:cs typeface="Times New Roman" panose="02020603050405020304" pitchFamily="18" charset="0"/>
              </a:rPr>
              <a:t>pleura.</a:t>
            </a:r>
            <a:endParaRPr sz="2800" dirty="0">
              <a:latin typeface="Times New Roman" panose="02020603050405020304" pitchFamily="18" charset="0"/>
              <a:cs typeface="Times New Roman" panose="02020603050405020304" pitchFamily="18" charset="0"/>
            </a:endParaRPr>
          </a:p>
        </p:txBody>
      </p:sp>
      <p:graphicFrame>
        <p:nvGraphicFramePr>
          <p:cNvPr id="4" name="object 4"/>
          <p:cNvGraphicFramePr>
            <a:graphicFrameLocks noGrp="1"/>
          </p:cNvGraphicFramePr>
          <p:nvPr>
            <p:extLst>
              <p:ext uri="{D42A27DB-BD31-4B8C-83A1-F6EECF244321}">
                <p14:modId xmlns:p14="http://schemas.microsoft.com/office/powerpoint/2010/main" val="1166230350"/>
              </p:ext>
            </p:extLst>
          </p:nvPr>
        </p:nvGraphicFramePr>
        <p:xfrm>
          <a:off x="100654" y="3712209"/>
          <a:ext cx="12091346" cy="3030854"/>
        </p:xfrm>
        <a:graphic>
          <a:graphicData uri="http://schemas.openxmlformats.org/drawingml/2006/table">
            <a:tbl>
              <a:tblPr firstRow="1" bandRow="1">
                <a:tableStyleId>{69C7853C-536D-4A76-A0AE-DD22124D55A5}</a:tableStyleId>
              </a:tblPr>
              <a:tblGrid>
                <a:gridCol w="2999218"/>
                <a:gridCol w="2411834"/>
                <a:gridCol w="6680294"/>
              </a:tblGrid>
              <a:tr h="517525">
                <a:tc>
                  <a:txBody>
                    <a:bodyPr/>
                    <a:lstStyle/>
                    <a:p>
                      <a:pPr marL="97155">
                        <a:lnSpc>
                          <a:spcPct val="100000"/>
                        </a:lnSpc>
                        <a:spcBef>
                          <a:spcPts val="325"/>
                        </a:spcBef>
                      </a:pPr>
                      <a:r>
                        <a:rPr sz="3000" spc="120" dirty="0"/>
                        <a:t>NEW</a:t>
                      </a:r>
                      <a:r>
                        <a:rPr sz="3000" spc="50" dirty="0"/>
                        <a:t> </a:t>
                      </a:r>
                      <a:r>
                        <a:rPr sz="3000" spc="55" dirty="0"/>
                        <a:t>Terms</a:t>
                      </a:r>
                      <a:endParaRPr sz="3000" dirty="0">
                        <a:latin typeface="Times New Roman"/>
                        <a:cs typeface="Times New Roman"/>
                      </a:endParaRPr>
                    </a:p>
                  </a:txBody>
                  <a:tcPr marL="0" marR="0" marT="41275" marB="0"/>
                </a:tc>
                <a:tc>
                  <a:txBody>
                    <a:bodyPr/>
                    <a:lstStyle/>
                    <a:p>
                      <a:pPr marL="97790">
                        <a:lnSpc>
                          <a:spcPct val="100000"/>
                        </a:lnSpc>
                        <a:spcBef>
                          <a:spcPts val="325"/>
                        </a:spcBef>
                      </a:pPr>
                      <a:r>
                        <a:rPr sz="3000" spc="50" dirty="0"/>
                        <a:t>OLD</a:t>
                      </a:r>
                      <a:r>
                        <a:rPr sz="3000" spc="35" dirty="0"/>
                        <a:t> </a:t>
                      </a:r>
                      <a:r>
                        <a:rPr sz="3000" spc="55" dirty="0"/>
                        <a:t>Terms</a:t>
                      </a:r>
                      <a:endParaRPr sz="3000" dirty="0">
                        <a:latin typeface="Times New Roman"/>
                        <a:cs typeface="Times New Roman"/>
                      </a:endParaRPr>
                    </a:p>
                  </a:txBody>
                  <a:tcPr marL="0" marR="0" marT="41275" marB="0"/>
                </a:tc>
                <a:tc>
                  <a:txBody>
                    <a:bodyPr/>
                    <a:lstStyle/>
                    <a:p>
                      <a:pPr marL="98425">
                        <a:lnSpc>
                          <a:spcPct val="100000"/>
                        </a:lnSpc>
                        <a:spcBef>
                          <a:spcPts val="325"/>
                        </a:spcBef>
                      </a:pPr>
                      <a:r>
                        <a:rPr sz="3000" spc="120" dirty="0" err="1" smtClean="0">
                          <a:latin typeface="Times New Roman" panose="02020603050405020304" pitchFamily="18" charset="0"/>
                          <a:cs typeface="Times New Roman" panose="02020603050405020304" pitchFamily="18" charset="0"/>
                        </a:rPr>
                        <a:t>Defin</a:t>
                      </a:r>
                      <a:r>
                        <a:rPr lang="en-IN" sz="3000" spc="120" dirty="0" err="1" smtClean="0">
                          <a:latin typeface="Times New Roman" panose="02020603050405020304" pitchFamily="18" charset="0"/>
                          <a:cs typeface="Times New Roman" panose="02020603050405020304" pitchFamily="18" charset="0"/>
                        </a:rPr>
                        <a:t>i</a:t>
                      </a:r>
                      <a:r>
                        <a:rPr sz="3000" spc="120" dirty="0" err="1" smtClean="0">
                          <a:latin typeface="Times New Roman" panose="02020603050405020304" pitchFamily="18" charset="0"/>
                          <a:cs typeface="Times New Roman" panose="02020603050405020304" pitchFamily="18" charset="0"/>
                        </a:rPr>
                        <a:t>tions</a:t>
                      </a:r>
                      <a:endParaRPr sz="3000" dirty="0">
                        <a:latin typeface="Times New Roman" panose="02020603050405020304" pitchFamily="18" charset="0"/>
                        <a:cs typeface="Times New Roman" panose="02020603050405020304" pitchFamily="18" charset="0"/>
                      </a:endParaRPr>
                    </a:p>
                  </a:txBody>
                  <a:tcPr marL="0" marR="0" marT="41275" marB="0"/>
                </a:tc>
              </a:tr>
              <a:tr h="518159">
                <a:tc>
                  <a:txBody>
                    <a:bodyPr/>
                    <a:lstStyle/>
                    <a:p>
                      <a:pPr marL="97155">
                        <a:lnSpc>
                          <a:spcPct val="100000"/>
                        </a:lnSpc>
                        <a:spcBef>
                          <a:spcPts val="325"/>
                        </a:spcBef>
                      </a:pPr>
                      <a:r>
                        <a:rPr lang="en-IN" sz="3000" spc="160" dirty="0" smtClean="0">
                          <a:latin typeface="Times New Roman" panose="02020603050405020304" pitchFamily="18" charset="0"/>
                          <a:cs typeface="Times New Roman" panose="02020603050405020304" pitchFamily="18" charset="0"/>
                        </a:rPr>
                        <a:t>Coarse</a:t>
                      </a:r>
                      <a:r>
                        <a:rPr lang="en-IN" sz="3000" spc="60" dirty="0" smtClean="0">
                          <a:latin typeface="Times New Roman" panose="02020603050405020304" pitchFamily="18" charset="0"/>
                          <a:cs typeface="Times New Roman" panose="02020603050405020304" pitchFamily="18" charset="0"/>
                        </a:rPr>
                        <a:t> </a:t>
                      </a:r>
                      <a:r>
                        <a:rPr lang="en-IN" sz="3000" spc="160" dirty="0" smtClean="0">
                          <a:latin typeface="Times New Roman" panose="02020603050405020304" pitchFamily="18" charset="0"/>
                          <a:cs typeface="Times New Roman" panose="02020603050405020304" pitchFamily="18" charset="0"/>
                        </a:rPr>
                        <a:t>Crackles</a:t>
                      </a:r>
                      <a:endParaRPr lang="en-IN" sz="3000" dirty="0">
                        <a:latin typeface="Times New Roman" panose="02020603050405020304" pitchFamily="18" charset="0"/>
                        <a:cs typeface="Times New Roman" panose="02020603050405020304" pitchFamily="18" charset="0"/>
                      </a:endParaRPr>
                    </a:p>
                  </a:txBody>
                  <a:tcPr marL="0" marR="0" marT="41275" marB="0"/>
                </a:tc>
                <a:tc>
                  <a:txBody>
                    <a:bodyPr/>
                    <a:lstStyle/>
                    <a:p>
                      <a:pPr marL="97790">
                        <a:lnSpc>
                          <a:spcPct val="100000"/>
                        </a:lnSpc>
                        <a:spcBef>
                          <a:spcPts val="325"/>
                        </a:spcBef>
                      </a:pPr>
                      <a:r>
                        <a:rPr lang="en-IN" sz="3000" spc="215" dirty="0" err="1" smtClean="0">
                          <a:latin typeface="Times New Roman" panose="02020603050405020304" pitchFamily="18" charset="0"/>
                          <a:cs typeface="Times New Roman" panose="02020603050405020304" pitchFamily="18" charset="0"/>
                        </a:rPr>
                        <a:t>Râles</a:t>
                      </a:r>
                      <a:endParaRPr lang="en-IN" sz="3000" dirty="0">
                        <a:latin typeface="Times New Roman" panose="02020603050405020304" pitchFamily="18" charset="0"/>
                        <a:cs typeface="Times New Roman" panose="02020603050405020304" pitchFamily="18" charset="0"/>
                      </a:endParaRPr>
                    </a:p>
                  </a:txBody>
                  <a:tcPr marL="0" marR="0" marT="41275" marB="0"/>
                </a:tc>
                <a:tc rowSpan="2">
                  <a:txBody>
                    <a:bodyPr/>
                    <a:lstStyle/>
                    <a:p>
                      <a:pPr marL="98425" marR="292100">
                        <a:lnSpc>
                          <a:spcPct val="100000"/>
                        </a:lnSpc>
                        <a:spcBef>
                          <a:spcPts val="325"/>
                        </a:spcBef>
                      </a:pPr>
                      <a:r>
                        <a:rPr sz="3000" spc="165" dirty="0">
                          <a:latin typeface="Times New Roman" panose="02020603050405020304" pitchFamily="18" charset="0"/>
                          <a:cs typeface="Times New Roman" panose="02020603050405020304" pitchFamily="18" charset="0"/>
                        </a:rPr>
                        <a:t>non-musical, </a:t>
                      </a:r>
                      <a:r>
                        <a:rPr sz="3000" spc="225" dirty="0">
                          <a:latin typeface="Times New Roman" panose="02020603050405020304" pitchFamily="18" charset="0"/>
                          <a:cs typeface="Times New Roman" panose="02020603050405020304" pitchFamily="18" charset="0"/>
                        </a:rPr>
                        <a:t>interruptedshort,  </a:t>
                      </a:r>
                      <a:r>
                        <a:rPr sz="3000" spc="125" dirty="0">
                          <a:latin typeface="Times New Roman" panose="02020603050405020304" pitchFamily="18" charset="0"/>
                          <a:cs typeface="Times New Roman" panose="02020603050405020304" pitchFamily="18" charset="0"/>
                        </a:rPr>
                        <a:t>explosive </a:t>
                      </a:r>
                      <a:r>
                        <a:rPr sz="3000" spc="200" dirty="0">
                          <a:latin typeface="Times New Roman" panose="02020603050405020304" pitchFamily="18" charset="0"/>
                          <a:cs typeface="Times New Roman" panose="02020603050405020304" pitchFamily="18" charset="0"/>
                        </a:rPr>
                        <a:t>sounds </a:t>
                      </a:r>
                      <a:r>
                        <a:rPr sz="3000" spc="155" dirty="0">
                          <a:latin typeface="Times New Roman" panose="02020603050405020304" pitchFamily="18" charset="0"/>
                          <a:cs typeface="Times New Roman" panose="02020603050405020304" pitchFamily="18" charset="0"/>
                        </a:rPr>
                        <a:t>often </a:t>
                      </a:r>
                      <a:r>
                        <a:rPr sz="3000" spc="160" dirty="0">
                          <a:latin typeface="Times New Roman" panose="02020603050405020304" pitchFamily="18" charset="0"/>
                          <a:cs typeface="Times New Roman" panose="02020603050405020304" pitchFamily="18" charset="0"/>
                        </a:rPr>
                        <a:t>described</a:t>
                      </a:r>
                      <a:r>
                        <a:rPr sz="3000" spc="-140" dirty="0">
                          <a:latin typeface="Times New Roman" panose="02020603050405020304" pitchFamily="18" charset="0"/>
                          <a:cs typeface="Times New Roman" panose="02020603050405020304" pitchFamily="18" charset="0"/>
                        </a:rPr>
                        <a:t> </a:t>
                      </a:r>
                      <a:r>
                        <a:rPr sz="3000" spc="250" dirty="0">
                          <a:latin typeface="Times New Roman" panose="02020603050405020304" pitchFamily="18" charset="0"/>
                          <a:cs typeface="Times New Roman" panose="02020603050405020304" pitchFamily="18" charset="0"/>
                        </a:rPr>
                        <a:t>as  </a:t>
                      </a:r>
                      <a:r>
                        <a:rPr sz="3000" spc="170" dirty="0">
                          <a:latin typeface="Times New Roman" panose="02020603050405020304" pitchFamily="18" charset="0"/>
                          <a:cs typeface="Times New Roman" panose="02020603050405020304" pitchFamily="18" charset="0"/>
                        </a:rPr>
                        <a:t>bubbling </a:t>
                      </a:r>
                      <a:r>
                        <a:rPr sz="3000" spc="150" dirty="0">
                          <a:latin typeface="Times New Roman" panose="02020603050405020304" pitchFamily="18" charset="0"/>
                          <a:cs typeface="Times New Roman" panose="02020603050405020304" pitchFamily="18" charset="0"/>
                        </a:rPr>
                        <a:t>or</a:t>
                      </a:r>
                      <a:r>
                        <a:rPr sz="3000" spc="5" dirty="0">
                          <a:latin typeface="Times New Roman" panose="02020603050405020304" pitchFamily="18" charset="0"/>
                          <a:cs typeface="Times New Roman" panose="02020603050405020304" pitchFamily="18" charset="0"/>
                        </a:rPr>
                        <a:t> </a:t>
                      </a:r>
                      <a:r>
                        <a:rPr sz="3000" spc="110" dirty="0">
                          <a:latin typeface="Times New Roman" panose="02020603050405020304" pitchFamily="18" charset="0"/>
                          <a:cs typeface="Times New Roman" panose="02020603050405020304" pitchFamily="18" charset="0"/>
                        </a:rPr>
                        <a:t>clicking.</a:t>
                      </a:r>
                      <a:endParaRPr sz="3000" dirty="0">
                        <a:latin typeface="Times New Roman" panose="02020603050405020304" pitchFamily="18" charset="0"/>
                        <a:cs typeface="Times New Roman" panose="02020603050405020304" pitchFamily="18" charset="0"/>
                      </a:endParaRPr>
                    </a:p>
                  </a:txBody>
                  <a:tcPr marL="0" marR="0" marT="41275" marB="0"/>
                </a:tc>
              </a:tr>
              <a:tr h="964565">
                <a:tc>
                  <a:txBody>
                    <a:bodyPr/>
                    <a:lstStyle/>
                    <a:p>
                      <a:pPr marL="97155">
                        <a:lnSpc>
                          <a:spcPct val="100000"/>
                        </a:lnSpc>
                        <a:spcBef>
                          <a:spcPts val="325"/>
                        </a:spcBef>
                      </a:pPr>
                      <a:r>
                        <a:rPr lang="en-IN" sz="3000" spc="140" dirty="0" smtClean="0">
                          <a:latin typeface="Times New Roman" panose="02020603050405020304" pitchFamily="18" charset="0"/>
                          <a:cs typeface="Times New Roman" panose="02020603050405020304" pitchFamily="18" charset="0"/>
                        </a:rPr>
                        <a:t>Fine</a:t>
                      </a:r>
                      <a:r>
                        <a:rPr lang="en-IN" sz="3000" spc="75" dirty="0" smtClean="0">
                          <a:latin typeface="Times New Roman" panose="02020603050405020304" pitchFamily="18" charset="0"/>
                          <a:cs typeface="Times New Roman" panose="02020603050405020304" pitchFamily="18" charset="0"/>
                        </a:rPr>
                        <a:t> </a:t>
                      </a:r>
                      <a:r>
                        <a:rPr lang="en-IN" sz="3000" spc="160" dirty="0" smtClean="0">
                          <a:latin typeface="Times New Roman" panose="02020603050405020304" pitchFamily="18" charset="0"/>
                          <a:cs typeface="Times New Roman" panose="02020603050405020304" pitchFamily="18" charset="0"/>
                        </a:rPr>
                        <a:t>Crackles</a:t>
                      </a:r>
                      <a:endParaRPr lang="en-IN" sz="3000" dirty="0">
                        <a:latin typeface="Times New Roman" panose="02020603050405020304" pitchFamily="18" charset="0"/>
                        <a:cs typeface="Times New Roman" panose="02020603050405020304" pitchFamily="18" charset="0"/>
                      </a:endParaRPr>
                    </a:p>
                  </a:txBody>
                  <a:tcPr marL="0" marR="0" marT="41275" marB="0"/>
                </a:tc>
                <a:tc>
                  <a:txBody>
                    <a:bodyPr/>
                    <a:lstStyle/>
                    <a:p>
                      <a:pPr marL="97790">
                        <a:lnSpc>
                          <a:spcPct val="100000"/>
                        </a:lnSpc>
                        <a:spcBef>
                          <a:spcPts val="325"/>
                        </a:spcBef>
                      </a:pPr>
                      <a:r>
                        <a:rPr lang="en-IN" sz="3000" spc="190" dirty="0" err="1" smtClean="0">
                          <a:latin typeface="Times New Roman" panose="02020603050405020304" pitchFamily="18" charset="0"/>
                          <a:cs typeface="Times New Roman" panose="02020603050405020304" pitchFamily="18" charset="0"/>
                        </a:rPr>
                        <a:t>Crepitations</a:t>
                      </a:r>
                      <a:endParaRPr lang="en-IN" sz="3000" dirty="0">
                        <a:latin typeface="Times New Roman" panose="02020603050405020304" pitchFamily="18" charset="0"/>
                        <a:cs typeface="Times New Roman" panose="02020603050405020304" pitchFamily="18" charset="0"/>
                      </a:endParaRPr>
                    </a:p>
                  </a:txBody>
                  <a:tcPr marL="0" marR="0" marT="41275" marB="0"/>
                </a:tc>
                <a:tc vMerge="1">
                  <a:txBody>
                    <a:bodyPr/>
                    <a:lstStyle/>
                    <a:p>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ECFCC"/>
                    </a:solidFill>
                  </a:tcPr>
                </a:tc>
              </a:tr>
              <a:tr h="1030605">
                <a:tc>
                  <a:txBody>
                    <a:bodyPr/>
                    <a:lstStyle/>
                    <a:p>
                      <a:pPr marL="97155">
                        <a:lnSpc>
                          <a:spcPct val="100000"/>
                        </a:lnSpc>
                        <a:spcBef>
                          <a:spcPts val="330"/>
                        </a:spcBef>
                      </a:pPr>
                      <a:r>
                        <a:rPr lang="en-IN" sz="3000" spc="175" dirty="0" smtClean="0">
                          <a:latin typeface="Times New Roman" panose="02020603050405020304" pitchFamily="18" charset="0"/>
                          <a:cs typeface="Times New Roman" panose="02020603050405020304" pitchFamily="18" charset="0"/>
                        </a:rPr>
                        <a:t>Wheezes</a:t>
                      </a:r>
                      <a:endParaRPr lang="en-IN" sz="3000" dirty="0">
                        <a:latin typeface="Times New Roman" panose="02020603050405020304" pitchFamily="18" charset="0"/>
                        <a:cs typeface="Times New Roman" panose="02020603050405020304" pitchFamily="18" charset="0"/>
                      </a:endParaRPr>
                    </a:p>
                  </a:txBody>
                  <a:tcPr marL="0" marR="0" marT="41910" marB="0"/>
                </a:tc>
                <a:tc>
                  <a:txBody>
                    <a:bodyPr/>
                    <a:lstStyle/>
                    <a:p>
                      <a:pPr marL="97790">
                        <a:lnSpc>
                          <a:spcPct val="100000"/>
                        </a:lnSpc>
                        <a:spcBef>
                          <a:spcPts val="330"/>
                        </a:spcBef>
                      </a:pPr>
                      <a:r>
                        <a:rPr lang="en-IN" sz="3000" spc="185" dirty="0" smtClean="0">
                          <a:latin typeface="Times New Roman" panose="02020603050405020304" pitchFamily="18" charset="0"/>
                          <a:cs typeface="Times New Roman" panose="02020603050405020304" pitchFamily="18" charset="0"/>
                        </a:rPr>
                        <a:t>Rhonchi</a:t>
                      </a:r>
                      <a:endParaRPr lang="en-IN" sz="3000" dirty="0">
                        <a:latin typeface="Times New Roman" panose="02020603050405020304" pitchFamily="18" charset="0"/>
                        <a:cs typeface="Times New Roman" panose="02020603050405020304" pitchFamily="18" charset="0"/>
                      </a:endParaRPr>
                    </a:p>
                  </a:txBody>
                  <a:tcPr marL="0" marR="0" marT="41910" marB="0"/>
                </a:tc>
                <a:tc>
                  <a:txBody>
                    <a:bodyPr/>
                    <a:lstStyle/>
                    <a:p>
                      <a:pPr marL="98425" marR="421640">
                        <a:lnSpc>
                          <a:spcPct val="100000"/>
                        </a:lnSpc>
                        <a:spcBef>
                          <a:spcPts val="330"/>
                        </a:spcBef>
                      </a:pPr>
                      <a:r>
                        <a:rPr sz="3000" spc="195" dirty="0">
                          <a:latin typeface="Times New Roman" panose="02020603050405020304" pitchFamily="18" charset="0"/>
                          <a:cs typeface="Times New Roman" panose="02020603050405020304" pitchFamily="18" charset="0"/>
                        </a:rPr>
                        <a:t>Continuous </a:t>
                      </a:r>
                      <a:r>
                        <a:rPr sz="3000" spc="185" dirty="0">
                          <a:latin typeface="Times New Roman" panose="02020603050405020304" pitchFamily="18" charset="0"/>
                          <a:cs typeface="Times New Roman" panose="02020603050405020304" pitchFamily="18" charset="0"/>
                        </a:rPr>
                        <a:t>musical </a:t>
                      </a:r>
                      <a:r>
                        <a:rPr sz="3000" spc="200" dirty="0">
                          <a:latin typeface="Times New Roman" panose="02020603050405020304" pitchFamily="18" charset="0"/>
                          <a:cs typeface="Times New Roman" panose="02020603050405020304" pitchFamily="18" charset="0"/>
                        </a:rPr>
                        <a:t>sounds  </a:t>
                      </a:r>
                      <a:r>
                        <a:rPr sz="3000" spc="175" dirty="0">
                          <a:latin typeface="Times New Roman" panose="02020603050405020304" pitchFamily="18" charset="0"/>
                          <a:cs typeface="Times New Roman" panose="02020603050405020304" pitchFamily="18" charset="0"/>
                        </a:rPr>
                        <a:t>associated </a:t>
                      </a:r>
                      <a:r>
                        <a:rPr sz="3000" spc="215" dirty="0">
                          <a:latin typeface="Times New Roman" panose="02020603050405020304" pitchFamily="18" charset="0"/>
                          <a:cs typeface="Times New Roman" panose="02020603050405020304" pitchFamily="18" charset="0"/>
                        </a:rPr>
                        <a:t>with </a:t>
                      </a:r>
                      <a:r>
                        <a:rPr sz="3000" spc="210" dirty="0">
                          <a:latin typeface="Times New Roman" panose="02020603050405020304" pitchFamily="18" charset="0"/>
                          <a:cs typeface="Times New Roman" panose="02020603050405020304" pitchFamily="18" charset="0"/>
                        </a:rPr>
                        <a:t>airway</a:t>
                      </a:r>
                      <a:r>
                        <a:rPr sz="3000" spc="-145" dirty="0">
                          <a:latin typeface="Times New Roman" panose="02020603050405020304" pitchFamily="18" charset="0"/>
                          <a:cs typeface="Times New Roman" panose="02020603050405020304" pitchFamily="18" charset="0"/>
                        </a:rPr>
                        <a:t> </a:t>
                      </a:r>
                      <a:r>
                        <a:rPr sz="3000" spc="195" dirty="0">
                          <a:latin typeface="Times New Roman" panose="02020603050405020304" pitchFamily="18" charset="0"/>
                          <a:cs typeface="Times New Roman" panose="02020603050405020304" pitchFamily="18" charset="0"/>
                        </a:rPr>
                        <a:t>narrowing.</a:t>
                      </a:r>
                      <a:endParaRPr sz="3000" dirty="0">
                        <a:latin typeface="Times New Roman" panose="02020603050405020304" pitchFamily="18" charset="0"/>
                        <a:cs typeface="Times New Roman" panose="02020603050405020304" pitchFamily="18" charset="0"/>
                      </a:endParaRPr>
                    </a:p>
                  </a:txBody>
                  <a:tcPr marL="0" marR="0" marT="41910" marB="0"/>
                </a:tc>
              </a:tr>
            </a:tbl>
          </a:graphicData>
        </a:graphic>
      </p:graphicFrame>
    </p:spTree>
    <p:extLst>
      <p:ext uri="{BB962C8B-B14F-4D97-AF65-F5344CB8AC3E}">
        <p14:creationId xmlns:p14="http://schemas.microsoft.com/office/powerpoint/2010/main" val="9936619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79</a:t>
            </a:fld>
            <a:endParaRPr lang="en-IN"/>
          </a:p>
        </p:txBody>
      </p:sp>
      <p:sp>
        <p:nvSpPr>
          <p:cNvPr id="7" name="Rectangle 6"/>
          <p:cNvSpPr/>
          <p:nvPr/>
        </p:nvSpPr>
        <p:spPr>
          <a:xfrm>
            <a:off x="154546" y="378063"/>
            <a:ext cx="11616744" cy="3970318"/>
          </a:xfrm>
          <a:prstGeom prst="rect">
            <a:avLst/>
          </a:prstGeom>
        </p:spPr>
        <p:txBody>
          <a:bodyPr wrap="square">
            <a:spAutoFit/>
          </a:bodyPr>
          <a:lstStyle/>
          <a:p>
            <a:r>
              <a:rPr lang="en-IN" sz="2800" b="1" dirty="0">
                <a:latin typeface="Times New Roman" panose="02020603050405020304" pitchFamily="18" charset="0"/>
                <a:cs typeface="Times New Roman" panose="02020603050405020304" pitchFamily="18" charset="0"/>
              </a:rPr>
              <a:t>Crackles - Fine (Rales)</a:t>
            </a:r>
          </a:p>
          <a:p>
            <a:r>
              <a:rPr lang="en-IN" sz="2800" dirty="0" smtClean="0">
                <a:latin typeface="Times New Roman" panose="02020603050405020304" pitchFamily="18" charset="0"/>
                <a:cs typeface="Times New Roman" panose="02020603050405020304" pitchFamily="18" charset="0"/>
              </a:rPr>
              <a:t>Fine </a:t>
            </a:r>
            <a:r>
              <a:rPr lang="en-IN" sz="2800" dirty="0">
                <a:latin typeface="Times New Roman" panose="02020603050405020304" pitchFamily="18" charset="0"/>
                <a:cs typeface="Times New Roman" panose="02020603050405020304" pitchFamily="18" charset="0"/>
              </a:rPr>
              <a:t>crackles are brief, discontinuous, popping lung sounds that are high-pitched. Fine crackles are also similar to the sound of wood burning in a fireplace, or hook and loop fasteners being pulled apart or cellophane being crumpled. </a:t>
            </a:r>
          </a:p>
          <a:p>
            <a:endParaRPr lang="en-IN" sz="2800" dirty="0">
              <a:latin typeface="Times New Roman" panose="02020603050405020304" pitchFamily="18" charset="0"/>
              <a:cs typeface="Times New Roman" panose="02020603050405020304" pitchFamily="18" charset="0"/>
            </a:endParaRPr>
          </a:p>
          <a:p>
            <a:r>
              <a:rPr lang="en-IN" sz="2800" dirty="0">
                <a:latin typeface="Times New Roman" panose="02020603050405020304" pitchFamily="18" charset="0"/>
                <a:cs typeface="Times New Roman" panose="02020603050405020304" pitchFamily="18" charset="0"/>
              </a:rPr>
              <a:t>Crackles, previously termed rales, can be heard in both phases of respiration. Early inspiratory and expiratory crackles are the hallmark of chronic bronchitis. Late inspiratory crackles may mean pneumonia, CHF, or atelectasis. </a:t>
            </a:r>
          </a:p>
        </p:txBody>
      </p:sp>
    </p:spTree>
    <p:extLst>
      <p:ext uri="{BB962C8B-B14F-4D97-AF65-F5344CB8AC3E}">
        <p14:creationId xmlns:p14="http://schemas.microsoft.com/office/powerpoint/2010/main" val="39693675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a:t>
            </a:fld>
            <a:endParaRPr lang="en-IN"/>
          </a:p>
        </p:txBody>
      </p:sp>
      <p:sp>
        <p:nvSpPr>
          <p:cNvPr id="6" name="Rectangle 2"/>
          <p:cNvSpPr>
            <a:spLocks noChangeArrowheads="1"/>
          </p:cNvSpPr>
          <p:nvPr/>
        </p:nvSpPr>
        <p:spPr bwMode="auto">
          <a:xfrm>
            <a:off x="83712" y="983156"/>
            <a:ext cx="1202457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Diagnostic Features</a:t>
            </a:r>
            <a:endPar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Acute or chronic</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acute: viral </a:t>
            </a:r>
            <a:r>
              <a:rPr kumimoji="0" lang="en-US" altLang="en-US" sz="28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nasopharyngitis</a:t>
            </a: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or </a:t>
            </a:r>
            <a:r>
              <a:rPr kumimoji="0" lang="en-US" altLang="en-US" sz="28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laryngotracheo</a:t>
            </a: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bronchitis inhalation allergenic or </a:t>
            </a:r>
            <a:r>
              <a:rPr kumimoji="0" lang="en-US" altLang="en-US" sz="28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irritative</a:t>
            </a: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substance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chronic: chronic bronchitis (cough with sputum for 3 months in 2 consecutive years), bronchiectasis, tuberculosis, carcinoma, asthma</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Productive or nonproductive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productive with underlying inflammatory process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nonproductive: mechanical or </a:t>
            </a:r>
            <a:r>
              <a:rPr kumimoji="0" lang="en-US" altLang="en-US" sz="28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irritative</a:t>
            </a:r>
            <a:r>
              <a:rPr kumimoji="0" lang="en-US" altLang="en-US" sz="2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stimulus</a:t>
            </a:r>
            <a:endParaRPr lang="en-US" altLang="en-US" sz="2800" dirty="0" smtClean="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7425" y="0"/>
            <a:ext cx="2295821" cy="461665"/>
          </a:xfrm>
          <a:prstGeom prst="rect">
            <a:avLst/>
          </a:prstGeom>
        </p:spPr>
        <p:txBody>
          <a:bodyPr wrap="none">
            <a:spAutoFit/>
          </a:bodyPr>
          <a:lstStyle/>
          <a:p>
            <a:r>
              <a:rPr lang="en-IN" sz="2400" b="1" dirty="0">
                <a:solidFill>
                  <a:srgbClr val="002060"/>
                </a:solidFill>
                <a:latin typeface="Times New Roman" panose="02020603050405020304" pitchFamily="18" charset="0"/>
                <a:ea typeface="+mj-ea"/>
                <a:cs typeface="Times New Roman" panose="02020603050405020304" pitchFamily="18" charset="0"/>
              </a:rPr>
              <a:t>COUGH (</a:t>
            </a:r>
            <a:r>
              <a:rPr lang="en-IN" sz="2400" b="1" dirty="0" err="1">
                <a:solidFill>
                  <a:srgbClr val="002060"/>
                </a:solidFill>
                <a:latin typeface="Times New Roman" panose="02020603050405020304" pitchFamily="18" charset="0"/>
                <a:ea typeface="+mj-ea"/>
                <a:cs typeface="Times New Roman" panose="02020603050405020304" pitchFamily="18" charset="0"/>
              </a:rPr>
              <a:t>con’t</a:t>
            </a:r>
            <a:r>
              <a:rPr lang="en-IN" sz="2400" b="1" dirty="0">
                <a:solidFill>
                  <a:srgbClr val="002060"/>
                </a:solidFill>
                <a:latin typeface="Times New Roman" panose="02020603050405020304" pitchFamily="18" charset="0"/>
                <a:ea typeface="+mj-ea"/>
                <a:cs typeface="Times New Roman" panose="02020603050405020304" pitchFamily="18" charset="0"/>
              </a:rPr>
              <a:t>)</a:t>
            </a:r>
            <a:endParaRPr lang="en-IN" dirty="0"/>
          </a:p>
        </p:txBody>
      </p:sp>
    </p:spTree>
    <p:extLst>
      <p:ext uri="{BB962C8B-B14F-4D97-AF65-F5344CB8AC3E}">
        <p14:creationId xmlns:p14="http://schemas.microsoft.com/office/powerpoint/2010/main" val="11704515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80</a:t>
            </a:fld>
            <a:endParaRPr lang="en-IN"/>
          </a:p>
        </p:txBody>
      </p:sp>
      <p:sp>
        <p:nvSpPr>
          <p:cNvPr id="5" name="Rectangle 4"/>
          <p:cNvSpPr/>
          <p:nvPr/>
        </p:nvSpPr>
        <p:spPr>
          <a:xfrm>
            <a:off x="167426" y="397691"/>
            <a:ext cx="10985679" cy="3539430"/>
          </a:xfrm>
          <a:prstGeom prst="rect">
            <a:avLst/>
          </a:prstGeom>
        </p:spPr>
        <p:txBody>
          <a:bodyPr wrap="square">
            <a:spAutoFit/>
          </a:bodyPr>
          <a:lstStyle/>
          <a:p>
            <a:r>
              <a:rPr lang="en-IN" sz="3200" dirty="0">
                <a:latin typeface="Times New Roman" panose="02020603050405020304" pitchFamily="18" charset="0"/>
                <a:cs typeface="Times New Roman" panose="02020603050405020304" pitchFamily="18" charset="0"/>
              </a:rPr>
              <a:t>Crackles - Coarse (Rales</a:t>
            </a:r>
            <a:r>
              <a:rPr lang="en-IN" sz="3200" dirty="0" smtClean="0">
                <a:latin typeface="Times New Roman" panose="02020603050405020304" pitchFamily="18" charset="0"/>
                <a:cs typeface="Times New Roman" panose="02020603050405020304" pitchFamily="18" charset="0"/>
              </a:rPr>
              <a:t>)</a:t>
            </a:r>
          </a:p>
          <a:p>
            <a:endParaRPr lang="en-IN" sz="3200" dirty="0">
              <a:latin typeface="Times New Roman" panose="02020603050405020304" pitchFamily="18" charset="0"/>
              <a:cs typeface="Times New Roman" panose="02020603050405020304" pitchFamily="18" charset="0"/>
            </a:endParaRPr>
          </a:p>
          <a:p>
            <a:r>
              <a:rPr lang="en-IN" sz="3200" dirty="0" smtClean="0">
                <a:latin typeface="Times New Roman" panose="02020603050405020304" pitchFamily="18" charset="0"/>
                <a:cs typeface="Times New Roman" panose="02020603050405020304" pitchFamily="18" charset="0"/>
              </a:rPr>
              <a:t>Coarse </a:t>
            </a:r>
            <a:r>
              <a:rPr lang="en-IN" sz="3200" dirty="0">
                <a:latin typeface="Times New Roman" panose="02020603050405020304" pitchFamily="18" charset="0"/>
                <a:cs typeface="Times New Roman" panose="02020603050405020304" pitchFamily="18" charset="0"/>
              </a:rPr>
              <a:t>crackles are discontinuous, brief, popping lung sounds. Compared to fine crackles they are louder, lower in pitch and last longer. They have also been described as a bubbling sound. You can simulate this sound by rolling strands of hair between your fingers near your ear.</a:t>
            </a:r>
          </a:p>
        </p:txBody>
      </p:sp>
    </p:spTree>
    <p:extLst>
      <p:ext uri="{BB962C8B-B14F-4D97-AF65-F5344CB8AC3E}">
        <p14:creationId xmlns:p14="http://schemas.microsoft.com/office/powerpoint/2010/main" val="3204523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81</a:t>
            </a:fld>
            <a:endParaRPr lang="en-IN"/>
          </a:p>
        </p:txBody>
      </p:sp>
      <p:sp>
        <p:nvSpPr>
          <p:cNvPr id="5" name="Rectangle 4"/>
          <p:cNvSpPr/>
          <p:nvPr/>
        </p:nvSpPr>
        <p:spPr>
          <a:xfrm>
            <a:off x="309093" y="373487"/>
            <a:ext cx="11719775" cy="4524315"/>
          </a:xfrm>
          <a:prstGeom prst="rect">
            <a:avLst/>
          </a:prstGeom>
        </p:spPr>
        <p:txBody>
          <a:bodyPr wrap="square">
            <a:spAutoFit/>
          </a:bodyPr>
          <a:lstStyle/>
          <a:p>
            <a:r>
              <a:rPr lang="en-IN" sz="3200" dirty="0">
                <a:latin typeface="Times New Roman" panose="02020603050405020304" pitchFamily="18" charset="0"/>
                <a:cs typeface="Times New Roman" panose="02020603050405020304" pitchFamily="18" charset="0"/>
              </a:rPr>
              <a:t>Rhonchi - Low Pitched Wheezes</a:t>
            </a:r>
          </a:p>
          <a:p>
            <a:endParaRPr lang="en-IN" sz="3200" dirty="0" smtClean="0">
              <a:latin typeface="Times New Roman" panose="02020603050405020304" pitchFamily="18" charset="0"/>
              <a:cs typeface="Times New Roman" panose="02020603050405020304" pitchFamily="18" charset="0"/>
            </a:endParaRPr>
          </a:p>
          <a:p>
            <a:r>
              <a:rPr lang="en-IN" sz="3200" dirty="0" smtClean="0">
                <a:latin typeface="Times New Roman" panose="02020603050405020304" pitchFamily="18" charset="0"/>
                <a:cs typeface="Times New Roman" panose="02020603050405020304" pitchFamily="18" charset="0"/>
              </a:rPr>
              <a:t>Low </a:t>
            </a:r>
            <a:r>
              <a:rPr lang="en-IN" sz="3200" dirty="0">
                <a:latin typeface="Times New Roman" panose="02020603050405020304" pitchFamily="18" charset="0"/>
                <a:cs typeface="Times New Roman" panose="02020603050405020304" pitchFamily="18" charset="0"/>
              </a:rPr>
              <a:t>pitched wheezes (rhonchi) are continuous, both inspiratory and expiratory, low pitched adventitious lung sounds that are similar to wheezes. They often have a snoring, gurgling or rattle-like quality. </a:t>
            </a:r>
          </a:p>
          <a:p>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Rhonchi occur in the bronchi. Sounds defined as rhonchi are heard in the chest wall where bronchi occur, not over any alveoli. Rhonchi usually clear after coughing. </a:t>
            </a:r>
          </a:p>
        </p:txBody>
      </p:sp>
    </p:spTree>
    <p:extLst>
      <p:ext uri="{BB962C8B-B14F-4D97-AF65-F5344CB8AC3E}">
        <p14:creationId xmlns:p14="http://schemas.microsoft.com/office/powerpoint/2010/main" val="17291534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82</a:t>
            </a:fld>
            <a:endParaRPr lang="en-IN"/>
          </a:p>
        </p:txBody>
      </p:sp>
      <p:sp>
        <p:nvSpPr>
          <p:cNvPr id="5" name="Rectangle 4"/>
          <p:cNvSpPr/>
          <p:nvPr/>
        </p:nvSpPr>
        <p:spPr>
          <a:xfrm>
            <a:off x="171718" y="108486"/>
            <a:ext cx="11848563" cy="6247864"/>
          </a:xfrm>
          <a:prstGeom prst="rect">
            <a:avLst/>
          </a:prstGeom>
        </p:spPr>
        <p:txBody>
          <a:bodyPr wrap="square">
            <a:spAutoFit/>
          </a:bodyPr>
          <a:lstStyle/>
          <a:p>
            <a:r>
              <a:rPr lang="en-IN" sz="3200" dirty="0">
                <a:latin typeface="Times New Roman" panose="02020603050405020304" pitchFamily="18" charset="0"/>
                <a:cs typeface="Times New Roman" panose="02020603050405020304" pitchFamily="18" charset="0"/>
              </a:rPr>
              <a:t>Pleural Rubs</a:t>
            </a:r>
          </a:p>
          <a:p>
            <a:endParaRPr lang="en-IN" sz="3200" dirty="0" smtClean="0">
              <a:latin typeface="Times New Roman" panose="02020603050405020304" pitchFamily="18" charset="0"/>
              <a:cs typeface="Times New Roman" panose="02020603050405020304" pitchFamily="18" charset="0"/>
            </a:endParaRPr>
          </a:p>
          <a:p>
            <a:r>
              <a:rPr lang="en-IN" sz="2800" dirty="0" smtClean="0">
                <a:latin typeface="Times New Roman" panose="02020603050405020304" pitchFamily="18" charset="0"/>
                <a:cs typeface="Times New Roman" panose="02020603050405020304" pitchFamily="18" charset="0"/>
              </a:rPr>
              <a:t>Pleural </a:t>
            </a:r>
            <a:r>
              <a:rPr lang="en-IN" sz="2800" dirty="0">
                <a:latin typeface="Times New Roman" panose="02020603050405020304" pitchFamily="18" charset="0"/>
                <a:cs typeface="Times New Roman" panose="02020603050405020304" pitchFamily="18" charset="0"/>
              </a:rPr>
              <a:t>rubs are discontinuous or continuous, creaking or grating sounds. The sound has been described as similar to walking on fresh snow or a leather-on-leather type of sound. Coughing will not alter the sound. They are produced because two inflamed surfaces are sliding by one another, such as in pleurisy. </a:t>
            </a:r>
          </a:p>
          <a:p>
            <a:endParaRPr lang="en-IN" sz="2800" dirty="0">
              <a:latin typeface="Times New Roman" panose="02020603050405020304" pitchFamily="18" charset="0"/>
              <a:cs typeface="Times New Roman" panose="02020603050405020304" pitchFamily="18" charset="0"/>
            </a:endParaRPr>
          </a:p>
          <a:p>
            <a:r>
              <a:rPr lang="en-IN" sz="2800" dirty="0">
                <a:latin typeface="Times New Roman" panose="02020603050405020304" pitchFamily="18" charset="0"/>
                <a:cs typeface="Times New Roman" panose="02020603050405020304" pitchFamily="18" charset="0"/>
              </a:rPr>
              <a:t>During auscultation, pleural rubs can usually be localized to a particular place on the chest wall. They also come and go. </a:t>
            </a:r>
          </a:p>
          <a:p>
            <a:endParaRPr lang="en-IN" sz="2800" dirty="0">
              <a:latin typeface="Times New Roman" panose="02020603050405020304" pitchFamily="18" charset="0"/>
              <a:cs typeface="Times New Roman" panose="02020603050405020304" pitchFamily="18" charset="0"/>
            </a:endParaRPr>
          </a:p>
          <a:p>
            <a:r>
              <a:rPr lang="en-IN" sz="2800" dirty="0">
                <a:latin typeface="Times New Roman" panose="02020603050405020304" pitchFamily="18" charset="0"/>
                <a:cs typeface="Times New Roman" panose="02020603050405020304" pitchFamily="18" charset="0"/>
              </a:rPr>
              <a:t>Because these sounds occur whenever the patient's chest wall moves, they appear on inspiration and expiration. Pleural rubs stop when the patient holds her breath. If the rubbing sound continues while the patient holds a breath, it may be a pericardial friction rub</a:t>
            </a:r>
          </a:p>
        </p:txBody>
      </p:sp>
    </p:spTree>
    <p:extLst>
      <p:ext uri="{BB962C8B-B14F-4D97-AF65-F5344CB8AC3E}">
        <p14:creationId xmlns:p14="http://schemas.microsoft.com/office/powerpoint/2010/main" val="20357031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83</a:t>
            </a:fld>
            <a:endParaRPr lang="en-IN"/>
          </a:p>
        </p:txBody>
      </p:sp>
      <p:sp>
        <p:nvSpPr>
          <p:cNvPr id="5" name="Rectangle 4"/>
          <p:cNvSpPr/>
          <p:nvPr/>
        </p:nvSpPr>
        <p:spPr>
          <a:xfrm>
            <a:off x="231820" y="244699"/>
            <a:ext cx="11797048" cy="3539430"/>
          </a:xfrm>
          <a:prstGeom prst="rect">
            <a:avLst/>
          </a:prstGeom>
        </p:spPr>
        <p:txBody>
          <a:bodyPr wrap="square">
            <a:spAutoFit/>
          </a:bodyPr>
          <a:lstStyle/>
          <a:p>
            <a:pPr algn="just"/>
            <a:r>
              <a:rPr lang="en-IN" sz="3200" dirty="0">
                <a:latin typeface="Times New Roman" panose="02020603050405020304" pitchFamily="18" charset="0"/>
                <a:cs typeface="Times New Roman" panose="02020603050405020304" pitchFamily="18" charset="0"/>
              </a:rPr>
              <a:t>Crackles - Early Inspiratory (Rales)</a:t>
            </a:r>
          </a:p>
          <a:p>
            <a:pPr algn="just"/>
            <a:endParaRPr lang="en-IN" sz="3200" dirty="0" smtClean="0">
              <a:latin typeface="Times New Roman" panose="02020603050405020304" pitchFamily="18" charset="0"/>
              <a:cs typeface="Times New Roman" panose="02020603050405020304" pitchFamily="18" charset="0"/>
            </a:endParaRPr>
          </a:p>
          <a:p>
            <a:pPr algn="just"/>
            <a:r>
              <a:rPr lang="en-IN" sz="3200" dirty="0" smtClean="0">
                <a:latin typeface="Times New Roman" panose="02020603050405020304" pitchFamily="18" charset="0"/>
                <a:cs typeface="Times New Roman" panose="02020603050405020304" pitchFamily="18" charset="0"/>
              </a:rPr>
              <a:t>Early </a:t>
            </a:r>
            <a:r>
              <a:rPr lang="en-IN" sz="3200" dirty="0">
                <a:latin typeface="Times New Roman" panose="02020603050405020304" pitchFamily="18" charset="0"/>
                <a:cs typeface="Times New Roman" panose="02020603050405020304" pitchFamily="18" charset="0"/>
              </a:rPr>
              <a:t>inspiratory crackles (rales), as suggested by the title, begin and end during the early part of inspiration. The pitch is lower than late inspiratory crackles. A patient's cough may decrease or clear these lung sounds. Early inspiratory crackles suggest decreased </a:t>
            </a:r>
            <a:r>
              <a:rPr lang="en-IN" sz="3200" dirty="0" err="1">
                <a:latin typeface="Times New Roman" panose="02020603050405020304" pitchFamily="18" charset="0"/>
                <a:cs typeface="Times New Roman" panose="02020603050405020304" pitchFamily="18" charset="0"/>
              </a:rPr>
              <a:t>FEV1</a:t>
            </a:r>
            <a:r>
              <a:rPr lang="en-IN" sz="3200" dirty="0">
                <a:latin typeface="Times New Roman" panose="02020603050405020304" pitchFamily="18" charset="0"/>
                <a:cs typeface="Times New Roman" panose="02020603050405020304" pitchFamily="18" charset="0"/>
              </a:rPr>
              <a:t> capacity and are characteristic of COPD. </a:t>
            </a:r>
          </a:p>
        </p:txBody>
      </p:sp>
    </p:spTree>
    <p:extLst>
      <p:ext uri="{BB962C8B-B14F-4D97-AF65-F5344CB8AC3E}">
        <p14:creationId xmlns:p14="http://schemas.microsoft.com/office/powerpoint/2010/main" val="15881196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84</a:t>
            </a:fld>
            <a:endParaRPr lang="en-IN"/>
          </a:p>
        </p:txBody>
      </p:sp>
      <p:sp>
        <p:nvSpPr>
          <p:cNvPr id="5" name="Rectangle 4"/>
          <p:cNvSpPr/>
          <p:nvPr/>
        </p:nvSpPr>
        <p:spPr>
          <a:xfrm>
            <a:off x="115909" y="128790"/>
            <a:ext cx="11900079" cy="4031873"/>
          </a:xfrm>
          <a:prstGeom prst="rect">
            <a:avLst/>
          </a:prstGeom>
        </p:spPr>
        <p:txBody>
          <a:bodyPr wrap="square">
            <a:spAutoFit/>
          </a:bodyPr>
          <a:lstStyle/>
          <a:p>
            <a:pPr algn="just"/>
            <a:r>
              <a:rPr lang="en-IN" sz="3200" dirty="0">
                <a:latin typeface="Times New Roman" panose="02020603050405020304" pitchFamily="18" charset="0"/>
                <a:cs typeface="Times New Roman" panose="02020603050405020304" pitchFamily="18" charset="0"/>
              </a:rPr>
              <a:t>Crackles - Late Inspiratory (Rales)</a:t>
            </a:r>
          </a:p>
          <a:p>
            <a:pPr algn="just"/>
            <a:endParaRPr lang="en-IN" sz="3200" dirty="0" smtClean="0">
              <a:latin typeface="Times New Roman" panose="02020603050405020304" pitchFamily="18" charset="0"/>
              <a:cs typeface="Times New Roman" panose="02020603050405020304" pitchFamily="18" charset="0"/>
            </a:endParaRPr>
          </a:p>
          <a:p>
            <a:pPr algn="just"/>
            <a:r>
              <a:rPr lang="en-IN" sz="3200" dirty="0" smtClean="0">
                <a:latin typeface="Times New Roman" panose="02020603050405020304" pitchFamily="18" charset="0"/>
                <a:cs typeface="Times New Roman" panose="02020603050405020304" pitchFamily="18" charset="0"/>
              </a:rPr>
              <a:t>Late </a:t>
            </a:r>
            <a:r>
              <a:rPr lang="en-IN" sz="3200" dirty="0">
                <a:latin typeface="Times New Roman" panose="02020603050405020304" pitchFamily="18" charset="0"/>
                <a:cs typeface="Times New Roman" panose="02020603050405020304" pitchFamily="18" charset="0"/>
              </a:rPr>
              <a:t>inspiratory crackles (rales) begin in late inspiration and increase in intensity. They are normally higher pitched and can vary in loudness. These adventitious breath sounds resemble the noise made when hook and loop fasteners are being separated. These sounds are heard over posterior bases of the lungs. They may clear with changes in posture or several deep breaths. They do not clear with coughing. </a:t>
            </a:r>
          </a:p>
        </p:txBody>
      </p:sp>
    </p:spTree>
    <p:extLst>
      <p:ext uri="{BB962C8B-B14F-4D97-AF65-F5344CB8AC3E}">
        <p14:creationId xmlns:p14="http://schemas.microsoft.com/office/powerpoint/2010/main" val="23338286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85</a:t>
            </a:fld>
            <a:endParaRPr lang="en-IN"/>
          </a:p>
        </p:txBody>
      </p:sp>
      <p:sp>
        <p:nvSpPr>
          <p:cNvPr id="5" name="Rectangle 4"/>
          <p:cNvSpPr/>
          <p:nvPr/>
        </p:nvSpPr>
        <p:spPr>
          <a:xfrm>
            <a:off x="128789" y="180304"/>
            <a:ext cx="12063211" cy="6001643"/>
          </a:xfrm>
          <a:prstGeom prst="rect">
            <a:avLst/>
          </a:prstGeom>
        </p:spPr>
        <p:txBody>
          <a:bodyPr wrap="square">
            <a:spAutoFit/>
          </a:bodyPr>
          <a:lstStyle/>
          <a:p>
            <a:r>
              <a:rPr lang="en-IN" sz="3200" dirty="0">
                <a:latin typeface="Times New Roman" panose="02020603050405020304" pitchFamily="18" charset="0"/>
                <a:cs typeface="Times New Roman" panose="02020603050405020304" pitchFamily="18" charset="0"/>
              </a:rPr>
              <a:t>Stridor</a:t>
            </a:r>
          </a:p>
          <a:p>
            <a:endParaRPr lang="en-IN" sz="3200" dirty="0" smtClean="0">
              <a:latin typeface="Times New Roman" panose="02020603050405020304" pitchFamily="18" charset="0"/>
              <a:cs typeface="Times New Roman" panose="02020603050405020304" pitchFamily="18" charset="0"/>
            </a:endParaRPr>
          </a:p>
          <a:p>
            <a:r>
              <a:rPr lang="en-IN" sz="3200" dirty="0" smtClean="0">
                <a:latin typeface="Times New Roman" panose="02020603050405020304" pitchFamily="18" charset="0"/>
                <a:cs typeface="Times New Roman" panose="02020603050405020304" pitchFamily="18" charset="0"/>
              </a:rPr>
              <a:t>Stridor </a:t>
            </a:r>
            <a:r>
              <a:rPr lang="en-IN" sz="3200" dirty="0">
                <a:latin typeface="Times New Roman" panose="02020603050405020304" pitchFamily="18" charset="0"/>
                <a:cs typeface="Times New Roman" panose="02020603050405020304" pitchFamily="18" charset="0"/>
              </a:rPr>
              <a:t>is caused by upper airway narrowing or obstruction. It is often heard without a stethoscope. It occurs in 10-20% of extubated patients.</a:t>
            </a:r>
          </a:p>
          <a:p>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Stridor is a loud, high-pitched crowing breath sound heard during inspiration but may also occur throughout the respiratory cycle most notably as a patient worsens. </a:t>
            </a:r>
          </a:p>
          <a:p>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In children, stridor may become louder in the supine position.</a:t>
            </a:r>
          </a:p>
          <a:p>
            <a:endParaRPr lang="en-IN" sz="3200" dirty="0">
              <a:latin typeface="Times New Roman" panose="02020603050405020304" pitchFamily="18" charset="0"/>
              <a:cs typeface="Times New Roman" panose="02020603050405020304" pitchFamily="18" charset="0"/>
            </a:endParaRPr>
          </a:p>
          <a:p>
            <a:r>
              <a:rPr lang="en-IN" sz="3200" dirty="0">
                <a:latin typeface="Times New Roman" panose="02020603050405020304" pitchFamily="18" charset="0"/>
                <a:cs typeface="Times New Roman" panose="02020603050405020304" pitchFamily="18" charset="0"/>
              </a:rPr>
              <a:t>Causes of stridor are pertussis, croup, epiglottis, aspirations.</a:t>
            </a:r>
          </a:p>
        </p:txBody>
      </p:sp>
    </p:spTree>
    <p:extLst>
      <p:ext uri="{BB962C8B-B14F-4D97-AF65-F5344CB8AC3E}">
        <p14:creationId xmlns:p14="http://schemas.microsoft.com/office/powerpoint/2010/main" val="1581296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86</a:t>
            </a:fld>
            <a:endParaRPr lang="en-IN"/>
          </a:p>
        </p:txBody>
      </p:sp>
      <p:graphicFrame>
        <p:nvGraphicFramePr>
          <p:cNvPr id="5" name="Table 4"/>
          <p:cNvGraphicFramePr>
            <a:graphicFrameLocks noGrp="1"/>
          </p:cNvGraphicFramePr>
          <p:nvPr>
            <p:extLst>
              <p:ext uri="{D42A27DB-BD31-4B8C-83A1-F6EECF244321}">
                <p14:modId xmlns:p14="http://schemas.microsoft.com/office/powerpoint/2010/main" val="111978935"/>
              </p:ext>
            </p:extLst>
          </p:nvPr>
        </p:nvGraphicFramePr>
        <p:xfrm>
          <a:off x="429832" y="1557048"/>
          <a:ext cx="11332335" cy="3913507"/>
        </p:xfrm>
        <a:graphic>
          <a:graphicData uri="http://schemas.openxmlformats.org/drawingml/2006/table">
            <a:tbl>
              <a:tblPr firstRow="1" firstCol="1" bandRow="1"/>
              <a:tblGrid>
                <a:gridCol w="290306"/>
                <a:gridCol w="5375862"/>
                <a:gridCol w="411748"/>
                <a:gridCol w="5254419"/>
              </a:tblGrid>
              <a:tr h="0">
                <a:tc gridSpan="2">
                  <a:txBody>
                    <a:bodyPr/>
                    <a:lstStyle/>
                    <a:p>
                      <a:pP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Crackles (or Rales)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gridSpan="2">
                  <a:txBody>
                    <a:bodyPr/>
                    <a:lstStyle/>
                    <a:p>
                      <a:pP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Wheezes and Rhonchi</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r>
              <a:tr h="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b="1" dirty="0">
                          <a:effectLst/>
                          <a:latin typeface="Times New Roman" panose="02020603050405020304" pitchFamily="18" charset="0"/>
                          <a:ea typeface="Times New Roman" panose="02020603050405020304" pitchFamily="18" charset="0"/>
                          <a:cs typeface="Times New Roman" panose="02020603050405020304" pitchFamily="18" charset="0"/>
                        </a:rPr>
                        <a:t>Discontinuous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b="1">
                          <a:effectLst/>
                          <a:latin typeface="Times New Roman" panose="02020603050405020304" pitchFamily="18" charset="0"/>
                          <a:ea typeface="Times New Roman" panose="02020603050405020304" pitchFamily="18" charset="0"/>
                          <a:cs typeface="Times New Roman" panose="02020603050405020304" pitchFamily="18" charset="0"/>
                        </a:rPr>
                        <a:t>Continuous</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Intermittent, nonmusical, and brief</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≥250 msec, musical, prolonged (but not necessarily persisting throughout the respiratory cycle)</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Like dots in time</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Like dashes in time</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i="1">
                          <a:effectLst/>
                          <a:latin typeface="Times New Roman" panose="02020603050405020304" pitchFamily="18" charset="0"/>
                          <a:ea typeface="Times New Roman" panose="02020603050405020304" pitchFamily="18" charset="0"/>
                          <a:cs typeface="Times New Roman" panose="02020603050405020304" pitchFamily="18" charset="0"/>
                        </a:rPr>
                        <a:t>Fine crackles:</a:t>
                      </a: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soft, high-pitched, very brief (5-10 msec)</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i="1">
                          <a:effectLst/>
                          <a:latin typeface="Times New Roman" panose="02020603050405020304" pitchFamily="18" charset="0"/>
                          <a:ea typeface="Times New Roman" panose="02020603050405020304" pitchFamily="18" charset="0"/>
                          <a:cs typeface="Times New Roman" panose="02020603050405020304" pitchFamily="18" charset="0"/>
                        </a:rPr>
                        <a:t>Wheezes:</a:t>
                      </a: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relatively high-pitched (≥400 Hz) with hissing or shrill quality</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i="1">
                          <a:effectLst/>
                          <a:latin typeface="Times New Roman" panose="02020603050405020304" pitchFamily="18" charset="0"/>
                          <a:ea typeface="Times New Roman" panose="02020603050405020304" pitchFamily="18" charset="0"/>
                          <a:cs typeface="Times New Roman" panose="02020603050405020304" pitchFamily="18" charset="0"/>
                        </a:rPr>
                        <a:t>Coarse crackles:</a:t>
                      </a: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 somewhat louder, lower in pitch, brief (20-30 msec)</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IN" sz="2400" i="1" dirty="0">
                          <a:effectLst/>
                          <a:latin typeface="Times New Roman" panose="02020603050405020304" pitchFamily="18" charset="0"/>
                          <a:ea typeface="Times New Roman" panose="02020603050405020304" pitchFamily="18" charset="0"/>
                          <a:cs typeface="Times New Roman" panose="02020603050405020304" pitchFamily="18" charset="0"/>
                        </a:rPr>
                        <a:t>Rhonchi:</a:t>
                      </a: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relatively low-pitched (≤200 Hz) with snoring quality</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26075" y="283715"/>
            <a:ext cx="5647123" cy="523220"/>
          </a:xfrm>
          <a:prstGeom prst="rect">
            <a:avLst/>
          </a:prstGeom>
        </p:spPr>
        <p:txBody>
          <a:bodyPr wrap="none">
            <a:spAutoFit/>
          </a:bodyPr>
          <a:lstStyle/>
          <a:p>
            <a:r>
              <a:rPr lang="en-IN" sz="2800" dirty="0">
                <a:latin typeface="Times New Roman" panose="02020603050405020304" pitchFamily="18" charset="0"/>
                <a:ea typeface="Times New Roman" panose="02020603050405020304" pitchFamily="18" charset="0"/>
              </a:rPr>
              <a:t>Adventitious or Added Breath Sounds</a:t>
            </a:r>
            <a:endParaRPr lang="en-IN" sz="2800" dirty="0"/>
          </a:p>
        </p:txBody>
      </p:sp>
    </p:spTree>
    <p:extLst>
      <p:ext uri="{BB962C8B-B14F-4D97-AF65-F5344CB8AC3E}">
        <p14:creationId xmlns:p14="http://schemas.microsoft.com/office/powerpoint/2010/main" val="40898013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850006"/>
          </a:xfrm>
        </p:spPr>
        <p:txBody>
          <a:bodyPr/>
          <a:lstStyle/>
          <a:p>
            <a:r>
              <a:rPr lang="en-IN" dirty="0" smtClean="0">
                <a:latin typeface="Times New Roman" panose="02020603050405020304" pitchFamily="18" charset="0"/>
                <a:cs typeface="Times New Roman" panose="02020603050405020304" pitchFamily="18" charset="0"/>
              </a:rPr>
              <a:t>Adventitious sounds</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6112" y="850007"/>
            <a:ext cx="11719775" cy="2640169"/>
          </a:xfrm>
        </p:spPr>
        <p:txBody>
          <a:bodyPr>
            <a:normAutofit lnSpcReduction="10000"/>
          </a:bodyPr>
          <a:lstStyle/>
          <a:p>
            <a:pPr marL="0" indent="0" algn="just">
              <a:lnSpc>
                <a:spcPct val="150000"/>
              </a:lnSpc>
              <a:buNone/>
            </a:pPr>
            <a:r>
              <a:rPr lang="en-IN" dirty="0" smtClean="0">
                <a:solidFill>
                  <a:srgbClr val="000000"/>
                </a:solidFill>
                <a:latin typeface="Times New Roman" panose="02020603050405020304" pitchFamily="18" charset="0"/>
                <a:cs typeface="Times New Roman" panose="02020603050405020304" pitchFamily="18" charset="0"/>
              </a:rPr>
              <a:t>Voice </a:t>
            </a:r>
            <a:r>
              <a:rPr lang="en-IN" dirty="0">
                <a:solidFill>
                  <a:srgbClr val="000000"/>
                </a:solidFill>
                <a:latin typeface="Times New Roman" panose="02020603050405020304" pitchFamily="18" charset="0"/>
                <a:cs typeface="Times New Roman" panose="02020603050405020304" pitchFamily="18" charset="0"/>
              </a:rPr>
              <a:t>assessment can provide important clues about respiratory abnormalities. Normal lungs are filled with air, and air does not transmit sound readily. Normally, transmitted voice sounds are difficult to hear – spoken words are muffled and indistinct and whispered words are usually not heard at all.</a:t>
            </a:r>
            <a:endParaRPr lang="en-IN"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87</a:t>
            </a:fld>
            <a:endParaRPr lang="en-IN"/>
          </a:p>
        </p:txBody>
      </p:sp>
    </p:spTree>
    <p:extLst>
      <p:ext uri="{BB962C8B-B14F-4D97-AF65-F5344CB8AC3E}">
        <p14:creationId xmlns:p14="http://schemas.microsoft.com/office/powerpoint/2010/main" val="23734250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431523" y="6259067"/>
            <a:ext cx="398145" cy="399415"/>
          </a:xfrm>
          <a:custGeom>
            <a:avLst/>
            <a:gdLst/>
            <a:ahLst/>
            <a:cxnLst/>
            <a:rect l="l" t="t" r="r" b="b"/>
            <a:pathLst>
              <a:path w="398145" h="399415">
                <a:moveTo>
                  <a:pt x="0" y="199643"/>
                </a:moveTo>
                <a:lnTo>
                  <a:pt x="5251" y="153867"/>
                </a:lnTo>
                <a:lnTo>
                  <a:pt x="20211" y="111845"/>
                </a:lnTo>
                <a:lnTo>
                  <a:pt x="43687" y="74776"/>
                </a:lnTo>
                <a:lnTo>
                  <a:pt x="74484" y="43859"/>
                </a:lnTo>
                <a:lnTo>
                  <a:pt x="111411" y="20291"/>
                </a:lnTo>
                <a:lnTo>
                  <a:pt x="153275" y="5272"/>
                </a:lnTo>
                <a:lnTo>
                  <a:pt x="198881" y="0"/>
                </a:lnTo>
                <a:lnTo>
                  <a:pt x="244488" y="5272"/>
                </a:lnTo>
                <a:lnTo>
                  <a:pt x="286352" y="20291"/>
                </a:lnTo>
                <a:lnTo>
                  <a:pt x="323279" y="43859"/>
                </a:lnTo>
                <a:lnTo>
                  <a:pt x="354076" y="74776"/>
                </a:lnTo>
                <a:lnTo>
                  <a:pt x="377552" y="111845"/>
                </a:lnTo>
                <a:lnTo>
                  <a:pt x="392512" y="153867"/>
                </a:lnTo>
                <a:lnTo>
                  <a:pt x="397764" y="199643"/>
                </a:lnTo>
                <a:lnTo>
                  <a:pt x="392512" y="245420"/>
                </a:lnTo>
                <a:lnTo>
                  <a:pt x="377552" y="287442"/>
                </a:lnTo>
                <a:lnTo>
                  <a:pt x="354076" y="324511"/>
                </a:lnTo>
                <a:lnTo>
                  <a:pt x="323279" y="355428"/>
                </a:lnTo>
                <a:lnTo>
                  <a:pt x="286352" y="378996"/>
                </a:lnTo>
                <a:lnTo>
                  <a:pt x="244488" y="394015"/>
                </a:lnTo>
                <a:lnTo>
                  <a:pt x="198881" y="399287"/>
                </a:lnTo>
                <a:lnTo>
                  <a:pt x="153275" y="394015"/>
                </a:lnTo>
                <a:lnTo>
                  <a:pt x="111411" y="378996"/>
                </a:lnTo>
                <a:lnTo>
                  <a:pt x="74484" y="355428"/>
                </a:lnTo>
                <a:lnTo>
                  <a:pt x="43687" y="324511"/>
                </a:lnTo>
                <a:lnTo>
                  <a:pt x="20211" y="287442"/>
                </a:lnTo>
                <a:lnTo>
                  <a:pt x="5251" y="245420"/>
                </a:lnTo>
                <a:lnTo>
                  <a:pt x="0" y="199643"/>
                </a:lnTo>
                <a:close/>
              </a:path>
            </a:pathLst>
          </a:custGeom>
          <a:ln w="12192">
            <a:solidFill>
              <a:srgbClr val="FFFFFF"/>
            </a:solidFill>
          </a:ln>
        </p:spPr>
        <p:txBody>
          <a:bodyPr wrap="square" lIns="0" tIns="0" rIns="0" bIns="0" rtlCol="0"/>
          <a:lstStyle/>
          <a:p>
            <a:endParaRPr/>
          </a:p>
        </p:txBody>
      </p:sp>
      <p:sp>
        <p:nvSpPr>
          <p:cNvPr id="4" name="object 4"/>
          <p:cNvSpPr txBox="1">
            <a:spLocks noGrp="1"/>
          </p:cNvSpPr>
          <p:nvPr>
            <p:ph type="title"/>
          </p:nvPr>
        </p:nvSpPr>
        <p:spPr>
          <a:xfrm>
            <a:off x="100583" y="578027"/>
            <a:ext cx="12091417" cy="3950440"/>
          </a:xfrm>
          <a:prstGeom prst="rect">
            <a:avLst/>
          </a:prstGeom>
        </p:spPr>
        <p:txBody>
          <a:bodyPr vert="horz" wrap="square" lIns="0" tIns="10795" rIns="0" bIns="0" rtlCol="0">
            <a:spAutoFit/>
          </a:bodyPr>
          <a:lstStyle/>
          <a:p>
            <a:pPr marL="12700" marR="5080">
              <a:lnSpc>
                <a:spcPct val="100299"/>
              </a:lnSpc>
              <a:spcBef>
                <a:spcPts val="85"/>
              </a:spcBef>
            </a:pPr>
            <a:r>
              <a:rPr sz="3200" b="1" spc="40" dirty="0">
                <a:latin typeface="Times New Roman" panose="02020603050405020304" pitchFamily="18" charset="0"/>
                <a:cs typeface="Times New Roman" panose="02020603050405020304" pitchFamily="18" charset="0"/>
              </a:rPr>
              <a:t>Vocal </a:t>
            </a:r>
            <a:r>
              <a:rPr sz="3200" b="1" spc="250" dirty="0">
                <a:latin typeface="Times New Roman" panose="02020603050405020304" pitchFamily="18" charset="0"/>
                <a:cs typeface="Times New Roman" panose="02020603050405020304" pitchFamily="18" charset="0"/>
              </a:rPr>
              <a:t>resonance </a:t>
            </a:r>
            <a:r>
              <a:rPr sz="3200" spc="150" dirty="0">
                <a:solidFill>
                  <a:srgbClr val="000000"/>
                </a:solidFill>
                <a:latin typeface="Times New Roman" panose="02020603050405020304" pitchFamily="18" charset="0"/>
                <a:cs typeface="Times New Roman" panose="02020603050405020304" pitchFamily="18" charset="0"/>
              </a:rPr>
              <a:t>is </a:t>
            </a:r>
            <a:r>
              <a:rPr sz="3200" spc="250" dirty="0">
                <a:solidFill>
                  <a:srgbClr val="000000"/>
                </a:solidFill>
                <a:latin typeface="Times New Roman" panose="02020603050405020304" pitchFamily="18" charset="0"/>
                <a:cs typeface="Times New Roman" panose="02020603050405020304" pitchFamily="18" charset="0"/>
              </a:rPr>
              <a:t>the </a:t>
            </a:r>
            <a:r>
              <a:rPr sz="3200" spc="170" dirty="0">
                <a:solidFill>
                  <a:srgbClr val="000000"/>
                </a:solidFill>
                <a:latin typeface="Times New Roman" panose="02020603050405020304" pitchFamily="18" charset="0"/>
                <a:cs typeface="Times New Roman" panose="02020603050405020304" pitchFamily="18" charset="0"/>
              </a:rPr>
              <a:t>detection </a:t>
            </a:r>
            <a:r>
              <a:rPr sz="3200" spc="-5" dirty="0">
                <a:solidFill>
                  <a:srgbClr val="000000"/>
                </a:solidFill>
                <a:latin typeface="Times New Roman" panose="02020603050405020304" pitchFamily="18" charset="0"/>
                <a:cs typeface="Times New Roman" panose="02020603050405020304" pitchFamily="18" charset="0"/>
              </a:rPr>
              <a:t>of </a:t>
            </a:r>
            <a:r>
              <a:rPr sz="3200" spc="185" dirty="0">
                <a:solidFill>
                  <a:srgbClr val="000000"/>
                </a:solidFill>
                <a:latin typeface="Times New Roman" panose="02020603050405020304" pitchFamily="18" charset="0"/>
                <a:cs typeface="Times New Roman" panose="02020603050405020304" pitchFamily="18" charset="0"/>
              </a:rPr>
              <a:t>vibrations </a:t>
            </a:r>
            <a:r>
              <a:rPr sz="3200" spc="250" dirty="0">
                <a:solidFill>
                  <a:srgbClr val="000000"/>
                </a:solidFill>
                <a:latin typeface="Times New Roman" panose="02020603050405020304" pitchFamily="18" charset="0"/>
                <a:cs typeface="Times New Roman" panose="02020603050405020304" pitchFamily="18" charset="0"/>
              </a:rPr>
              <a:t>transmitted </a:t>
            </a:r>
            <a:r>
              <a:rPr sz="3200" spc="150" dirty="0">
                <a:solidFill>
                  <a:srgbClr val="000000"/>
                </a:solidFill>
                <a:latin typeface="Times New Roman" panose="02020603050405020304" pitchFamily="18" charset="0"/>
                <a:cs typeface="Times New Roman" panose="02020603050405020304" pitchFamily="18" charset="0"/>
              </a:rPr>
              <a:t>to </a:t>
            </a:r>
            <a:r>
              <a:rPr sz="3200" spc="250" dirty="0">
                <a:solidFill>
                  <a:srgbClr val="000000"/>
                </a:solidFill>
                <a:latin typeface="Times New Roman" panose="02020603050405020304" pitchFamily="18" charset="0"/>
                <a:cs typeface="Times New Roman" panose="02020603050405020304" pitchFamily="18" charset="0"/>
              </a:rPr>
              <a:t>the  </a:t>
            </a:r>
            <a:r>
              <a:rPr sz="3200" spc="190" dirty="0">
                <a:solidFill>
                  <a:srgbClr val="000000"/>
                </a:solidFill>
                <a:latin typeface="Times New Roman" panose="02020603050405020304" pitchFamily="18" charset="0"/>
                <a:cs typeface="Times New Roman" panose="02020603050405020304" pitchFamily="18" charset="0"/>
              </a:rPr>
              <a:t>chest</a:t>
            </a:r>
            <a:r>
              <a:rPr sz="3200" spc="80" dirty="0">
                <a:solidFill>
                  <a:srgbClr val="000000"/>
                </a:solidFill>
                <a:latin typeface="Times New Roman" panose="02020603050405020304" pitchFamily="18" charset="0"/>
                <a:cs typeface="Times New Roman" panose="02020603050405020304" pitchFamily="18" charset="0"/>
              </a:rPr>
              <a:t> </a:t>
            </a:r>
            <a:r>
              <a:rPr sz="3200" spc="150" dirty="0">
                <a:solidFill>
                  <a:srgbClr val="000000"/>
                </a:solidFill>
                <a:latin typeface="Times New Roman" panose="02020603050405020304" pitchFamily="18" charset="0"/>
                <a:cs typeface="Times New Roman" panose="02020603050405020304" pitchFamily="18" charset="0"/>
              </a:rPr>
              <a:t>from</a:t>
            </a:r>
            <a:r>
              <a:rPr sz="3200" spc="80" dirty="0">
                <a:solidFill>
                  <a:srgbClr val="000000"/>
                </a:solidFill>
                <a:latin typeface="Times New Roman" panose="02020603050405020304" pitchFamily="18" charset="0"/>
                <a:cs typeface="Times New Roman" panose="02020603050405020304" pitchFamily="18" charset="0"/>
              </a:rPr>
              <a:t> </a:t>
            </a:r>
            <a:r>
              <a:rPr sz="3200" spc="254" dirty="0">
                <a:solidFill>
                  <a:srgbClr val="000000"/>
                </a:solidFill>
                <a:latin typeface="Times New Roman" panose="02020603050405020304" pitchFamily="18" charset="0"/>
                <a:cs typeface="Times New Roman" panose="02020603050405020304" pitchFamily="18" charset="0"/>
              </a:rPr>
              <a:t>the</a:t>
            </a:r>
            <a:r>
              <a:rPr sz="3200" spc="80" dirty="0">
                <a:solidFill>
                  <a:srgbClr val="000000"/>
                </a:solidFill>
                <a:latin typeface="Times New Roman" panose="02020603050405020304" pitchFamily="18" charset="0"/>
                <a:cs typeface="Times New Roman" panose="02020603050405020304" pitchFamily="18" charset="0"/>
              </a:rPr>
              <a:t> </a:t>
            </a:r>
            <a:r>
              <a:rPr sz="3200" spc="95" dirty="0">
                <a:solidFill>
                  <a:srgbClr val="000000"/>
                </a:solidFill>
                <a:latin typeface="Times New Roman" panose="02020603050405020304" pitchFamily="18" charset="0"/>
                <a:cs typeface="Times New Roman" panose="02020603050405020304" pitchFamily="18" charset="0"/>
              </a:rPr>
              <a:t>vocal</a:t>
            </a:r>
            <a:r>
              <a:rPr sz="3200" spc="90" dirty="0">
                <a:solidFill>
                  <a:srgbClr val="000000"/>
                </a:solidFill>
                <a:latin typeface="Times New Roman" panose="02020603050405020304" pitchFamily="18" charset="0"/>
                <a:cs typeface="Times New Roman" panose="02020603050405020304" pitchFamily="18" charset="0"/>
              </a:rPr>
              <a:t> </a:t>
            </a:r>
            <a:r>
              <a:rPr sz="3200" spc="140" dirty="0" smtClean="0">
                <a:solidFill>
                  <a:srgbClr val="000000"/>
                </a:solidFill>
                <a:latin typeface="Times New Roman" panose="02020603050405020304" pitchFamily="18" charset="0"/>
                <a:cs typeface="Times New Roman" panose="02020603050405020304" pitchFamily="18" charset="0"/>
              </a:rPr>
              <a:t>cords</a:t>
            </a:r>
            <a:r>
              <a:rPr lang="en-IN" sz="3200" spc="140" dirty="0" smtClean="0">
                <a:solidFill>
                  <a:srgbClr val="000000"/>
                </a:solidFill>
                <a:latin typeface="Times New Roman" panose="02020603050405020304" pitchFamily="18" charset="0"/>
                <a:cs typeface="Times New Roman" panose="02020603050405020304" pitchFamily="18" charset="0"/>
              </a:rPr>
              <a:t>.</a:t>
            </a:r>
            <a:br>
              <a:rPr lang="en-IN" sz="3200" spc="140" dirty="0" smtClean="0">
                <a:solidFill>
                  <a:srgbClr val="000000"/>
                </a:solidFill>
                <a:latin typeface="Times New Roman" panose="02020603050405020304" pitchFamily="18" charset="0"/>
                <a:cs typeface="Times New Roman" panose="02020603050405020304" pitchFamily="18" charset="0"/>
              </a:rPr>
            </a:br>
            <a:r>
              <a:rPr lang="en-IN" sz="3200" spc="140" dirty="0" smtClean="0">
                <a:solidFill>
                  <a:srgbClr val="000000"/>
                </a:solidFill>
                <a:latin typeface="Times New Roman" panose="02020603050405020304" pitchFamily="18" charset="0"/>
                <a:cs typeface="Times New Roman" panose="02020603050405020304" pitchFamily="18" charset="0"/>
              </a:rPr>
              <a:t/>
            </a:r>
            <a:br>
              <a:rPr lang="en-IN" sz="3200" spc="140" dirty="0" smtClean="0">
                <a:solidFill>
                  <a:srgbClr val="000000"/>
                </a:solidFill>
                <a:latin typeface="Times New Roman" panose="02020603050405020304" pitchFamily="18" charset="0"/>
                <a:cs typeface="Times New Roman" panose="02020603050405020304" pitchFamily="18" charset="0"/>
              </a:rPr>
            </a:br>
            <a:r>
              <a:rPr lang="en-IN" sz="3200" spc="140" dirty="0" smtClean="0">
                <a:solidFill>
                  <a:srgbClr val="000000"/>
                </a:solidFill>
                <a:latin typeface="Times New Roman" panose="02020603050405020304" pitchFamily="18" charset="0"/>
                <a:cs typeface="Times New Roman" panose="02020603050405020304" pitchFamily="18" charset="0"/>
              </a:rPr>
              <a:t>	Keep the stethoscope over symmetrical areas of chest.</a:t>
            </a:r>
            <a:br>
              <a:rPr lang="en-IN" sz="3200" spc="140" dirty="0" smtClean="0">
                <a:solidFill>
                  <a:srgbClr val="000000"/>
                </a:solidFill>
                <a:latin typeface="Times New Roman" panose="02020603050405020304" pitchFamily="18" charset="0"/>
                <a:cs typeface="Times New Roman" panose="02020603050405020304" pitchFamily="18" charset="0"/>
              </a:rPr>
            </a:br>
            <a:r>
              <a:rPr lang="en-IN" sz="3200" spc="140" dirty="0" smtClean="0">
                <a:solidFill>
                  <a:srgbClr val="000000"/>
                </a:solidFill>
                <a:latin typeface="Times New Roman" panose="02020603050405020304" pitchFamily="18" charset="0"/>
                <a:cs typeface="Times New Roman" panose="02020603050405020304" pitchFamily="18" charset="0"/>
              </a:rPr>
              <a:t>	Ask patient to repeat one-one-one.</a:t>
            </a:r>
            <a:br>
              <a:rPr lang="en-IN" sz="3200" spc="140" dirty="0" smtClean="0">
                <a:solidFill>
                  <a:srgbClr val="000000"/>
                </a:solidFill>
                <a:latin typeface="Times New Roman" panose="02020603050405020304" pitchFamily="18" charset="0"/>
                <a:cs typeface="Times New Roman" panose="02020603050405020304" pitchFamily="18" charset="0"/>
              </a:rPr>
            </a:br>
            <a:r>
              <a:rPr lang="en-IN" sz="3200" spc="140" dirty="0" smtClean="0">
                <a:solidFill>
                  <a:srgbClr val="000000"/>
                </a:solidFill>
                <a:latin typeface="Times New Roman" panose="02020603050405020304" pitchFamily="18" charset="0"/>
                <a:cs typeface="Times New Roman" panose="02020603050405020304" pitchFamily="18" charset="0"/>
              </a:rPr>
              <a:t>	Listen to vibration of sound.</a:t>
            </a:r>
            <a:br>
              <a:rPr lang="en-IN" sz="3200" spc="140" dirty="0" smtClean="0">
                <a:solidFill>
                  <a:srgbClr val="000000"/>
                </a:solidFill>
                <a:latin typeface="Times New Roman" panose="02020603050405020304" pitchFamily="18" charset="0"/>
                <a:cs typeface="Times New Roman" panose="02020603050405020304" pitchFamily="18" charset="0"/>
              </a:rPr>
            </a:br>
            <a:r>
              <a:rPr lang="en-IN" sz="3200" spc="140" dirty="0" smtClean="0">
                <a:solidFill>
                  <a:srgbClr val="000000"/>
                </a:solidFill>
                <a:latin typeface="Times New Roman" panose="02020603050405020304" pitchFamily="18" charset="0"/>
                <a:cs typeface="Times New Roman" panose="02020603050405020304" pitchFamily="18" charset="0"/>
              </a:rPr>
              <a:t>	Increases in consolidation, decreases in pleural effusion / 	Pneumothorax.</a:t>
            </a:r>
            <a:endParaRP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9517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05-02-2018</a:t>
            </a:r>
            <a:endParaRPr lang="en-IN"/>
          </a:p>
        </p:txBody>
      </p:sp>
      <p:sp>
        <p:nvSpPr>
          <p:cNvPr id="3" name="Footer Placeholder 2"/>
          <p:cNvSpPr>
            <a:spLocks noGrp="1"/>
          </p:cNvSpPr>
          <p:nvPr>
            <p:ph type="ftr" sz="quarter" idx="11"/>
          </p:nvPr>
        </p:nvSpPr>
        <p:spPr/>
        <p:txBody>
          <a:bodyPr/>
          <a:lstStyle/>
          <a:p>
            <a:r>
              <a:rPr lang="en-IN" smtClean="0"/>
              <a:t>Dr.Arun R Nair, Dept. of PM                                                S.K.H.M.C</a:t>
            </a:r>
            <a:endParaRPr lang="en-IN"/>
          </a:p>
        </p:txBody>
      </p:sp>
      <p:sp>
        <p:nvSpPr>
          <p:cNvPr id="4" name="Slide Number Placeholder 3"/>
          <p:cNvSpPr>
            <a:spLocks noGrp="1"/>
          </p:cNvSpPr>
          <p:nvPr>
            <p:ph type="sldNum" sz="quarter" idx="12"/>
          </p:nvPr>
        </p:nvSpPr>
        <p:spPr/>
        <p:txBody>
          <a:bodyPr/>
          <a:lstStyle/>
          <a:p>
            <a:fld id="{6790661F-A53B-4B83-9B99-EAE7BC66878A}" type="slidenum">
              <a:rPr lang="en-IN" smtClean="0"/>
              <a:t>89</a:t>
            </a:fld>
            <a:endParaRPr lang="en-IN"/>
          </a:p>
        </p:txBody>
      </p:sp>
      <p:sp>
        <p:nvSpPr>
          <p:cNvPr id="5" name="Rectangle 4"/>
          <p:cNvSpPr/>
          <p:nvPr/>
        </p:nvSpPr>
        <p:spPr>
          <a:xfrm>
            <a:off x="0" y="152580"/>
            <a:ext cx="12192000" cy="6124754"/>
          </a:xfrm>
          <a:prstGeom prst="rect">
            <a:avLst/>
          </a:prstGeom>
        </p:spPr>
        <p:txBody>
          <a:bodyPr wrap="square">
            <a:spAutoFit/>
          </a:bodyPr>
          <a:lstStyle/>
          <a:p>
            <a:r>
              <a:rPr lang="en-IN" sz="2800" dirty="0">
                <a:solidFill>
                  <a:srgbClr val="000000"/>
                </a:solidFill>
                <a:latin typeface="Times New Roman" panose="02020603050405020304" pitchFamily="18" charset="0"/>
                <a:cs typeface="Times New Roman" panose="02020603050405020304" pitchFamily="18" charset="0"/>
              </a:rPr>
              <a:t>However, when substances such as fluid or solid masses replace air in the lungs, sounds are transmitted more clearly. The sounds that can be assessed are</a:t>
            </a:r>
            <a:r>
              <a:rPr lang="en-IN" sz="2800" dirty="0" smtClean="0">
                <a:solidFill>
                  <a:srgbClr val="000000"/>
                </a:solidFill>
                <a:latin typeface="Times New Roman" panose="02020603050405020304" pitchFamily="18" charset="0"/>
                <a:cs typeface="Times New Roman" panose="02020603050405020304" pitchFamily="18" charset="0"/>
              </a:rPr>
              <a:t>:</a:t>
            </a:r>
          </a:p>
          <a:p>
            <a:endParaRPr lang="en-IN" sz="2800"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IN" sz="2800" b="1" dirty="0">
                <a:solidFill>
                  <a:srgbClr val="000000"/>
                </a:solidFill>
                <a:latin typeface="Times New Roman" panose="02020603050405020304" pitchFamily="18" charset="0"/>
                <a:cs typeface="Times New Roman" panose="02020603050405020304" pitchFamily="18" charset="0"/>
              </a:rPr>
              <a:t>Whispered </a:t>
            </a:r>
            <a:r>
              <a:rPr lang="en-IN" sz="2800" b="1" dirty="0" err="1">
                <a:solidFill>
                  <a:srgbClr val="000000"/>
                </a:solidFill>
                <a:latin typeface="Times New Roman" panose="02020603050405020304" pitchFamily="18" charset="0"/>
                <a:cs typeface="Times New Roman" panose="02020603050405020304" pitchFamily="18" charset="0"/>
              </a:rPr>
              <a:t>pectoriloquy</a:t>
            </a:r>
            <a:r>
              <a:rPr lang="en-IN" sz="2800" b="1" dirty="0">
                <a:solidFill>
                  <a:srgbClr val="000000"/>
                </a:solidFill>
                <a:latin typeface="Times New Roman" panose="02020603050405020304" pitchFamily="18" charset="0"/>
                <a:cs typeface="Times New Roman" panose="02020603050405020304" pitchFamily="18" charset="0"/>
              </a:rPr>
              <a:t>:</a:t>
            </a:r>
            <a:r>
              <a:rPr lang="en-IN" sz="2800" dirty="0">
                <a:solidFill>
                  <a:srgbClr val="000000"/>
                </a:solidFill>
                <a:latin typeface="Times New Roman" panose="02020603050405020304" pitchFamily="18" charset="0"/>
                <a:cs typeface="Times New Roman" panose="02020603050405020304" pitchFamily="18" charset="0"/>
              </a:rPr>
              <a:t> Ask the patient to whisper a sequence of words such as “one-two-three”, and listen with a stethoscope. Normally, only faint sounds are heard. However, over areas of tissue abnormality, the whispered sounds will be clear and distinct.</a:t>
            </a:r>
          </a:p>
          <a:p>
            <a:pPr>
              <a:buFont typeface="Arial" panose="020B0604020202020204" pitchFamily="34" charset="0"/>
              <a:buChar char="•"/>
            </a:pPr>
            <a:r>
              <a:rPr lang="en-IN" sz="2800" b="1" dirty="0" err="1">
                <a:solidFill>
                  <a:srgbClr val="000000"/>
                </a:solidFill>
                <a:latin typeface="Times New Roman" panose="02020603050405020304" pitchFamily="18" charset="0"/>
                <a:cs typeface="Times New Roman" panose="02020603050405020304" pitchFamily="18" charset="0"/>
              </a:rPr>
              <a:t>Bronchophony</a:t>
            </a:r>
            <a:r>
              <a:rPr lang="en-IN" sz="2800" b="1" dirty="0">
                <a:solidFill>
                  <a:srgbClr val="000000"/>
                </a:solidFill>
                <a:latin typeface="Times New Roman" panose="02020603050405020304" pitchFamily="18" charset="0"/>
                <a:cs typeface="Times New Roman" panose="02020603050405020304" pitchFamily="18" charset="0"/>
              </a:rPr>
              <a:t>:</a:t>
            </a:r>
            <a:r>
              <a:rPr lang="en-IN" sz="2800" dirty="0">
                <a:solidFill>
                  <a:srgbClr val="000000"/>
                </a:solidFill>
                <a:latin typeface="Times New Roman" panose="02020603050405020304" pitchFamily="18" charset="0"/>
                <a:cs typeface="Times New Roman" panose="02020603050405020304" pitchFamily="18" charset="0"/>
              </a:rPr>
              <a:t> Ask the patient to say "99" in a normal voice. Listen to the chest with a stethoscope. The expected finding is that the words will be indistinct. </a:t>
            </a:r>
            <a:r>
              <a:rPr lang="en-IN" sz="2800" dirty="0" err="1">
                <a:solidFill>
                  <a:srgbClr val="000000"/>
                </a:solidFill>
                <a:latin typeface="Times New Roman" panose="02020603050405020304" pitchFamily="18" charset="0"/>
                <a:cs typeface="Times New Roman" panose="02020603050405020304" pitchFamily="18" charset="0"/>
              </a:rPr>
              <a:t>Bronchophony</a:t>
            </a:r>
            <a:r>
              <a:rPr lang="en-IN" sz="2800" dirty="0">
                <a:solidFill>
                  <a:srgbClr val="000000"/>
                </a:solidFill>
                <a:latin typeface="Times New Roman" panose="02020603050405020304" pitchFamily="18" charset="0"/>
                <a:cs typeface="Times New Roman" panose="02020603050405020304" pitchFamily="18" charset="0"/>
              </a:rPr>
              <a:t> is present if sounds can be heard clearly.</a:t>
            </a:r>
          </a:p>
          <a:p>
            <a:pPr>
              <a:buFont typeface="Arial" panose="020B0604020202020204" pitchFamily="34" charset="0"/>
              <a:buChar char="•"/>
            </a:pPr>
            <a:r>
              <a:rPr lang="en-IN" sz="2800" b="1" dirty="0" err="1">
                <a:solidFill>
                  <a:srgbClr val="000000"/>
                </a:solidFill>
                <a:latin typeface="Times New Roman" panose="02020603050405020304" pitchFamily="18" charset="0"/>
                <a:cs typeface="Times New Roman" panose="02020603050405020304" pitchFamily="18" charset="0"/>
              </a:rPr>
              <a:t>Egophony</a:t>
            </a:r>
            <a:r>
              <a:rPr lang="en-IN" sz="2800" b="1" dirty="0">
                <a:solidFill>
                  <a:srgbClr val="000000"/>
                </a:solidFill>
                <a:latin typeface="Times New Roman" panose="02020603050405020304" pitchFamily="18" charset="0"/>
                <a:cs typeface="Times New Roman" panose="02020603050405020304" pitchFamily="18" charset="0"/>
              </a:rPr>
              <a:t>:</a:t>
            </a:r>
            <a:r>
              <a:rPr lang="en-IN" sz="2800" dirty="0">
                <a:solidFill>
                  <a:srgbClr val="000000"/>
                </a:solidFill>
                <a:latin typeface="Times New Roman" panose="02020603050405020304" pitchFamily="18" charset="0"/>
                <a:cs typeface="Times New Roman" panose="02020603050405020304" pitchFamily="18" charset="0"/>
              </a:rPr>
              <a:t> While listening to the chest with a stethoscope, ask the patient to say the vowel “e”. Over normal lung tissues, the same “e” (as in "beet") will be heard. If the lung tissue is consolidated, the “e” sound will change to a nasal “a” (as in "say").</a:t>
            </a:r>
            <a:endParaRPr lang="en-IN"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044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5" y="107547"/>
            <a:ext cx="10515600" cy="523517"/>
          </a:xfrm>
        </p:spPr>
        <p:txBody>
          <a:bodyPr>
            <a:normAutofit fontScale="90000"/>
          </a:bodyPr>
          <a:lstStyle/>
          <a:p>
            <a:r>
              <a:rPr lang="en-US" altLang="en-US" dirty="0" smtClean="0">
                <a:solidFill>
                  <a:srgbClr val="002060"/>
                </a:solidFill>
                <a:latin typeface="Times New Roman" panose="02020603050405020304" pitchFamily="18" charset="0"/>
                <a:cs typeface="Times New Roman" panose="02020603050405020304" pitchFamily="18" charset="0"/>
              </a:rPr>
              <a:t>Type of Cough</a:t>
            </a:r>
            <a:endParaRPr lang="en-IN"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19447299"/>
              </p:ext>
            </p:extLst>
          </p:nvPr>
        </p:nvGraphicFramePr>
        <p:xfrm>
          <a:off x="257175" y="631825"/>
          <a:ext cx="11096624" cy="5425440"/>
        </p:xfrm>
        <a:graphic>
          <a:graphicData uri="http://schemas.openxmlformats.org/drawingml/2006/table">
            <a:tbl>
              <a:tblPr firstRow="1" bandRow="1">
                <a:tableStyleId>{073A0DAA-6AF3-43AB-8588-CEC1D06C72B9}</a:tableStyleId>
              </a:tblPr>
              <a:tblGrid>
                <a:gridCol w="579952"/>
                <a:gridCol w="2575774"/>
                <a:gridCol w="3181082"/>
                <a:gridCol w="4759816"/>
              </a:tblGrid>
              <a:tr h="370840">
                <a:tc>
                  <a:txBody>
                    <a:bodyPr/>
                    <a:lstStyle/>
                    <a:p>
                      <a:pPr algn="ctr"/>
                      <a:r>
                        <a:rPr lang="en-IN" sz="2400" dirty="0" smtClean="0"/>
                        <a:t>No</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smtClean="0"/>
                        <a:t>TYPE</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smtClean="0"/>
                        <a:t>QUALITY</a:t>
                      </a:r>
                      <a:endParaRPr lang="en-IN" sz="2400" dirty="0">
                        <a:latin typeface="Times New Roman" panose="02020603050405020304" pitchFamily="18" charset="0"/>
                        <a:cs typeface="Times New Roman" panose="02020603050405020304" pitchFamily="18" charset="0"/>
                      </a:endParaRPr>
                    </a:p>
                  </a:txBody>
                  <a:tcPr/>
                </a:tc>
                <a:tc>
                  <a:txBody>
                    <a:bodyPr/>
                    <a:lstStyle/>
                    <a:p>
                      <a:pPr algn="ctr"/>
                      <a:r>
                        <a:rPr lang="en-IN" sz="2400" dirty="0" smtClean="0"/>
                        <a:t>CONDITION/ REASONS</a:t>
                      </a:r>
                      <a:endParaRPr lang="en-IN"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1</a:t>
                      </a:r>
                      <a:endParaRPr lang="en-IN" sz="2000" dirty="0">
                        <a:latin typeface="Times New Roman" panose="02020603050405020304" pitchFamily="18" charset="0"/>
                        <a:cs typeface="Times New Roman" panose="02020603050405020304" pitchFamily="18" charset="0"/>
                      </a:endParaRPr>
                    </a:p>
                  </a:txBody>
                  <a:tcPr/>
                </a:tc>
                <a:tc rowSpan="5">
                  <a:txBody>
                    <a:bodyPr/>
                    <a:lstStyle/>
                    <a:p>
                      <a:pPr algn="ctr"/>
                      <a:r>
                        <a:rPr lang="en-IN" sz="2000" dirty="0" smtClean="0"/>
                        <a:t>DRY</a:t>
                      </a:r>
                      <a:endParaRPr lang="en-IN" sz="2000" dirty="0">
                        <a:latin typeface="Times New Roman" panose="02020603050405020304" pitchFamily="18" charset="0"/>
                        <a:cs typeface="Times New Roman" panose="02020603050405020304" pitchFamily="18" charset="0"/>
                      </a:endParaRPr>
                    </a:p>
                  </a:txBody>
                  <a:tcPr anchor="ctr"/>
                </a:tc>
                <a:tc>
                  <a:txBody>
                    <a:bodyPr/>
                    <a:lstStyle/>
                    <a:p>
                      <a:pPr algn="l"/>
                      <a:r>
                        <a:rPr lang="en-IN" sz="2000" dirty="0" smtClean="0"/>
                        <a:t>No Sputum Produced</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err="1" smtClean="0"/>
                        <a:t>ILD</a:t>
                      </a:r>
                      <a:r>
                        <a:rPr lang="en-IN" sz="2000" dirty="0" smtClean="0"/>
                        <a:t>,</a:t>
                      </a:r>
                      <a:r>
                        <a:rPr lang="en-IN" sz="2000" baseline="0" dirty="0" smtClean="0"/>
                        <a:t> </a:t>
                      </a:r>
                      <a:r>
                        <a:rPr lang="en-IN" sz="2000" baseline="0" dirty="0" err="1" smtClean="0"/>
                        <a:t>Pleuritis</a:t>
                      </a:r>
                      <a:r>
                        <a:rPr lang="en-IN" sz="2000" baseline="0" dirty="0" smtClean="0"/>
                        <a:t>, Pleural </a:t>
                      </a:r>
                      <a:r>
                        <a:rPr lang="en-IN" sz="2000" baseline="0" dirty="0" err="1" smtClean="0"/>
                        <a:t>Effussion</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2</a:t>
                      </a:r>
                      <a:endParaRPr lang="en-IN" sz="2000" dirty="0">
                        <a:latin typeface="Times New Roman" panose="02020603050405020304" pitchFamily="18" charset="0"/>
                        <a:cs typeface="Times New Roman" panose="02020603050405020304" pitchFamily="18" charset="0"/>
                      </a:endParaRPr>
                    </a:p>
                  </a:txBody>
                  <a:tcPr/>
                </a:tc>
                <a:tc vMerge="1">
                  <a:txBody>
                    <a:bodyPr/>
                    <a:lstStyle/>
                    <a:p>
                      <a:pPr algn="l"/>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Sudden cough While Eating</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Foreign Body Aspiration</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3</a:t>
                      </a:r>
                      <a:endParaRPr lang="en-IN" sz="2000" dirty="0">
                        <a:latin typeface="Times New Roman" panose="02020603050405020304" pitchFamily="18" charset="0"/>
                        <a:cs typeface="Times New Roman" panose="02020603050405020304" pitchFamily="18" charset="0"/>
                      </a:endParaRPr>
                    </a:p>
                  </a:txBody>
                  <a:tcPr/>
                </a:tc>
                <a:tc vMerge="1">
                  <a:txBody>
                    <a:bodyPr/>
                    <a:lstStyle/>
                    <a:p>
                      <a:pPr algn="l"/>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Early Morning cough</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Smokers.</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endParaRPr lang="en-IN" sz="2000" dirty="0">
                        <a:latin typeface="Times New Roman" panose="02020603050405020304" pitchFamily="18" charset="0"/>
                        <a:cs typeface="Times New Roman" panose="02020603050405020304" pitchFamily="18" charset="0"/>
                      </a:endParaRPr>
                    </a:p>
                  </a:txBody>
                  <a:tcPr/>
                </a:tc>
                <a:tc vMerge="1">
                  <a:txBody>
                    <a:bodyPr/>
                    <a:lstStyle/>
                    <a:p>
                      <a:endParaRPr lang="en-IN"/>
                    </a:p>
                  </a:txBody>
                  <a:tcPr/>
                </a:tc>
                <a:tc>
                  <a:txBody>
                    <a:bodyPr/>
                    <a:lstStyle/>
                    <a:p>
                      <a:pPr algn="l"/>
                      <a:r>
                        <a:rPr lang="en-US" altLang="en-US" sz="2000" dirty="0" smtClean="0"/>
                        <a:t>Meals.</a:t>
                      </a:r>
                      <a:endParaRPr lang="en-IN"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smtClean="0"/>
                        <a:t>hiatal hernia or gastroesophageal reflux</a:t>
                      </a:r>
                      <a:endParaRPr lang="en-US" altLang="en-US" sz="2000" dirty="0" smtClean="0">
                        <a:solidFill>
                          <a:srgbClr val="002060"/>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4</a:t>
                      </a:r>
                      <a:endParaRPr lang="en-IN" sz="2000" dirty="0">
                        <a:latin typeface="Times New Roman" panose="02020603050405020304" pitchFamily="18" charset="0"/>
                        <a:cs typeface="Times New Roman" panose="02020603050405020304" pitchFamily="18" charset="0"/>
                      </a:endParaRPr>
                    </a:p>
                  </a:txBody>
                  <a:tcPr/>
                </a:tc>
                <a:tc vMerge="1">
                  <a:txBody>
                    <a:bodyPr/>
                    <a:lstStyle/>
                    <a:p>
                      <a:pPr algn="l"/>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Barking type</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Hysterical.</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5</a:t>
                      </a:r>
                      <a:endParaRPr lang="en-IN" sz="2000" dirty="0">
                        <a:latin typeface="Times New Roman" panose="02020603050405020304" pitchFamily="18" charset="0"/>
                        <a:cs typeface="Times New Roman" panose="02020603050405020304" pitchFamily="18" charset="0"/>
                      </a:endParaRPr>
                    </a:p>
                  </a:txBody>
                  <a:tcPr/>
                </a:tc>
                <a:tc rowSpan="2">
                  <a:txBody>
                    <a:bodyPr/>
                    <a:lstStyle/>
                    <a:p>
                      <a:pPr algn="ctr"/>
                      <a:r>
                        <a:rPr lang="en-IN" sz="2000" dirty="0" smtClean="0"/>
                        <a:t>PRODUCTIVE</a:t>
                      </a:r>
                      <a:endParaRPr lang="en-IN" sz="2000" dirty="0">
                        <a:latin typeface="Times New Roman" panose="02020603050405020304" pitchFamily="18" charset="0"/>
                        <a:cs typeface="Times New Roman" panose="02020603050405020304" pitchFamily="18" charset="0"/>
                      </a:endParaRPr>
                    </a:p>
                  </a:txBody>
                  <a:tcPr anchor="ctr"/>
                </a:tc>
                <a:tc>
                  <a:txBody>
                    <a:bodyPr/>
                    <a:lstStyle/>
                    <a:p>
                      <a:pPr algn="l"/>
                      <a:r>
                        <a:rPr lang="en-IN" sz="2000" dirty="0" smtClean="0"/>
                        <a:t>Productive Sputum.</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Pneumonia, Lung Abscess, </a:t>
                      </a:r>
                      <a:r>
                        <a:rPr lang="en-IN" sz="2000" dirty="0" err="1" smtClean="0"/>
                        <a:t>Empyma</a:t>
                      </a:r>
                      <a:r>
                        <a:rPr lang="en-IN" sz="2000" dirty="0" smtClean="0"/>
                        <a:t>, TB, Bronchiectasis</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6</a:t>
                      </a:r>
                      <a:endParaRPr lang="en-IN" sz="2000" dirty="0">
                        <a:latin typeface="Times New Roman" panose="02020603050405020304" pitchFamily="18" charset="0"/>
                        <a:cs typeface="Times New Roman" panose="02020603050405020304" pitchFamily="18" charset="0"/>
                      </a:endParaRPr>
                    </a:p>
                  </a:txBody>
                  <a:tcPr/>
                </a:tc>
                <a:tc vMerge="1">
                  <a:txBody>
                    <a:bodyPr/>
                    <a:lstStyle/>
                    <a:p>
                      <a:pPr algn="l"/>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Exertional Cough</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Cardiac Failure</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7</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WHOOPING</a:t>
                      </a:r>
                      <a:r>
                        <a:rPr lang="en-IN" sz="2000" baseline="0" dirty="0" smtClean="0"/>
                        <a:t> COUGH</a:t>
                      </a:r>
                      <a:endParaRPr lang="en-IN" sz="2000" dirty="0">
                        <a:latin typeface="Times New Roman" panose="02020603050405020304" pitchFamily="18" charset="0"/>
                        <a:cs typeface="Times New Roman" panose="02020603050405020304" pitchFamily="18" charset="0"/>
                      </a:endParaRPr>
                    </a:p>
                  </a:txBody>
                  <a:tcPr/>
                </a:tc>
                <a:tc>
                  <a:txBody>
                    <a:bodyPr/>
                    <a:lstStyle/>
                    <a:p>
                      <a:pPr algn="l"/>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Pertussis.</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8</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IN" sz="2000" dirty="0" smtClean="0"/>
                        <a:t>BRASSY</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Cough with metallic sound.</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Compressive lesions of trachea &amp; Laryngitis</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9</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IN" sz="2000" dirty="0" smtClean="0"/>
                        <a:t>BOVINE</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Cough with out explosive nature</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Recurrent laryngeal</a:t>
                      </a:r>
                      <a:r>
                        <a:rPr lang="en-IN" sz="2000" baseline="0" dirty="0" smtClean="0"/>
                        <a:t> nerve lesion</a:t>
                      </a:r>
                      <a:endParaRPr lang="en-IN"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IN" sz="2000" dirty="0" smtClean="0"/>
                        <a:t>10</a:t>
                      </a:r>
                      <a:endParaRPr lang="en-IN" sz="2000" dirty="0">
                        <a:latin typeface="Times New Roman" panose="02020603050405020304" pitchFamily="18" charset="0"/>
                        <a:cs typeface="Times New Roman" panose="02020603050405020304" pitchFamily="18" charset="0"/>
                      </a:endParaRPr>
                    </a:p>
                  </a:txBody>
                  <a:tcPr/>
                </a:tc>
                <a:tc>
                  <a:txBody>
                    <a:bodyPr/>
                    <a:lstStyle/>
                    <a:p>
                      <a:pPr algn="ctr"/>
                      <a:r>
                        <a:rPr lang="en-IN" sz="2000" dirty="0" smtClean="0"/>
                        <a:t>NOCTURNAL</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smtClean="0"/>
                        <a:t>Cough at Night</a:t>
                      </a:r>
                      <a:endParaRPr lang="en-IN" sz="2000" dirty="0">
                        <a:latin typeface="Times New Roman" panose="02020603050405020304" pitchFamily="18" charset="0"/>
                        <a:cs typeface="Times New Roman" panose="02020603050405020304" pitchFamily="18" charset="0"/>
                      </a:endParaRPr>
                    </a:p>
                  </a:txBody>
                  <a:tcPr/>
                </a:tc>
                <a:tc>
                  <a:txBody>
                    <a:bodyPr/>
                    <a:lstStyle/>
                    <a:p>
                      <a:pPr algn="l"/>
                      <a:r>
                        <a:rPr lang="en-IN" sz="2000" dirty="0" err="1" smtClean="0"/>
                        <a:t>LVF</a:t>
                      </a:r>
                      <a:r>
                        <a:rPr lang="en-IN" sz="2000" dirty="0" smtClean="0"/>
                        <a:t>, Asthma, CC Bronchitis</a:t>
                      </a:r>
                      <a:endParaRPr lang="en-IN" sz="2000" dirty="0">
                        <a:latin typeface="Times New Roman" panose="02020603050405020304" pitchFamily="18" charset="0"/>
                        <a:cs typeface="Times New Roman" panose="02020603050405020304" pitchFamily="18" charset="0"/>
                      </a:endParaRPr>
                    </a:p>
                  </a:txBody>
                  <a:tcPr/>
                </a:tc>
              </a:tr>
            </a:tbl>
          </a:graphicData>
        </a:graphic>
      </p:graphicFrame>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9</a:t>
            </a:fld>
            <a:endParaRPr lang="en-IN"/>
          </a:p>
        </p:txBody>
      </p:sp>
    </p:spTree>
    <p:extLst>
      <p:ext uri="{BB962C8B-B14F-4D97-AF65-F5344CB8AC3E}">
        <p14:creationId xmlns:p14="http://schemas.microsoft.com/office/powerpoint/2010/main" val="29690234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fontScale="90000"/>
          </a:bodyPr>
          <a:lstStyle/>
          <a:p>
            <a:r>
              <a:rPr lang="en-IN" dirty="0" err="1" smtClean="0">
                <a:latin typeface="Times New Roman" panose="02020603050405020304" pitchFamily="18" charset="0"/>
                <a:cs typeface="Times New Roman" panose="02020603050405020304" pitchFamily="18" charset="0"/>
              </a:rPr>
              <a:t>V.R</a:t>
            </a:r>
            <a:endParaRPr lang="en-IN"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39890719"/>
              </p:ext>
            </p:extLst>
          </p:nvPr>
        </p:nvGraphicFramePr>
        <p:xfrm>
          <a:off x="193675" y="1108075"/>
          <a:ext cx="11874501" cy="2682240"/>
        </p:xfrm>
        <a:graphic>
          <a:graphicData uri="http://schemas.openxmlformats.org/drawingml/2006/table">
            <a:tbl>
              <a:tblPr firstRow="1" bandRow="1">
                <a:tableStyleId>{5C22544A-7EE6-4342-B048-85BDC9FD1C3A}</a:tableStyleId>
              </a:tblPr>
              <a:tblGrid>
                <a:gridCol w="2266190"/>
                <a:gridCol w="5409127"/>
                <a:gridCol w="4199184"/>
              </a:tblGrid>
              <a:tr h="370840">
                <a:tc>
                  <a:txBody>
                    <a:bodyPr/>
                    <a:lstStyle/>
                    <a:p>
                      <a:r>
                        <a:rPr lang="en-IN" sz="3200" dirty="0" smtClean="0">
                          <a:latin typeface="Times New Roman" panose="02020603050405020304" pitchFamily="18" charset="0"/>
                          <a:cs typeface="Times New Roman" panose="02020603050405020304" pitchFamily="18" charset="0"/>
                        </a:rPr>
                        <a:t>Types.</a:t>
                      </a:r>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Character</a:t>
                      </a:r>
                      <a:endParaRPr lang="en-IN" sz="3200" dirty="0">
                        <a:latin typeface="Times New Roman" panose="02020603050405020304" pitchFamily="18" charset="0"/>
                        <a:cs typeface="Times New Roman" panose="02020603050405020304" pitchFamily="18" charset="0"/>
                      </a:endParaRPr>
                    </a:p>
                  </a:txBody>
                  <a:tcPr/>
                </a:tc>
                <a:tc>
                  <a:txBody>
                    <a:bodyPr/>
                    <a:lstStyle/>
                    <a:p>
                      <a:r>
                        <a:rPr lang="en-IN" sz="3200" dirty="0" smtClean="0">
                          <a:latin typeface="Times New Roman" panose="02020603050405020304" pitchFamily="18" charset="0"/>
                          <a:cs typeface="Times New Roman" panose="02020603050405020304" pitchFamily="18" charset="0"/>
                        </a:rPr>
                        <a:t>Condition</a:t>
                      </a:r>
                      <a:endParaRPr lang="en-IN" sz="3200" dirty="0">
                        <a:latin typeface="Times New Roman" panose="02020603050405020304" pitchFamily="18" charset="0"/>
                        <a:cs typeface="Times New Roman" panose="02020603050405020304" pitchFamily="18" charset="0"/>
                      </a:endParaRPr>
                    </a:p>
                  </a:txBody>
                  <a:tcPr/>
                </a:tc>
              </a:tr>
              <a:tr h="370840">
                <a:tc>
                  <a:txBody>
                    <a:bodyPr/>
                    <a:lstStyle/>
                    <a:p>
                      <a:r>
                        <a:rPr lang="en-IN" sz="2400" dirty="0" err="1" smtClean="0">
                          <a:latin typeface="Times New Roman" panose="02020603050405020304" pitchFamily="18" charset="0"/>
                          <a:cs typeface="Times New Roman" panose="02020603050405020304" pitchFamily="18" charset="0"/>
                        </a:rPr>
                        <a:t>Bronchophony</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Sound appears to be near the earpiece, but the words are not that clear</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consolidation</a:t>
                      </a:r>
                      <a:endParaRPr lang="en-IN" sz="2400" dirty="0">
                        <a:latin typeface="Times New Roman" panose="02020603050405020304" pitchFamily="18" charset="0"/>
                        <a:cs typeface="Times New Roman" panose="02020603050405020304" pitchFamily="18" charset="0"/>
                      </a:endParaRPr>
                    </a:p>
                  </a:txBody>
                  <a:tcPr/>
                </a:tc>
              </a:tr>
              <a:tr h="370840">
                <a:tc>
                  <a:txBody>
                    <a:bodyPr/>
                    <a:lstStyle/>
                    <a:p>
                      <a:r>
                        <a:rPr lang="en-IN" sz="2400" dirty="0" err="1" smtClean="0">
                          <a:latin typeface="Times New Roman" panose="02020603050405020304" pitchFamily="18" charset="0"/>
                          <a:cs typeface="Times New Roman" panose="02020603050405020304" pitchFamily="18" charset="0"/>
                        </a:rPr>
                        <a:t>Aegophony</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Sounds have</a:t>
                      </a:r>
                      <a:r>
                        <a:rPr lang="en-IN" sz="2400" baseline="0" dirty="0" smtClean="0">
                          <a:latin typeface="Times New Roman" panose="02020603050405020304" pitchFamily="18" charset="0"/>
                          <a:cs typeface="Times New Roman" panose="02020603050405020304" pitchFamily="18" charset="0"/>
                        </a:rPr>
                        <a:t> nasal quality</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Above level of pleural effusion</a:t>
                      </a:r>
                      <a:endParaRPr lang="en-IN" sz="2400" dirty="0">
                        <a:latin typeface="Times New Roman" panose="02020603050405020304" pitchFamily="18" charset="0"/>
                        <a:cs typeface="Times New Roman" panose="02020603050405020304" pitchFamily="18" charset="0"/>
                      </a:endParaRPr>
                    </a:p>
                  </a:txBody>
                  <a:tcPr/>
                </a:tc>
              </a:tr>
              <a:tr h="370840">
                <a:tc>
                  <a:txBody>
                    <a:bodyPr/>
                    <a:lstStyle/>
                    <a:p>
                      <a:r>
                        <a:rPr lang="en-IN" sz="2400" dirty="0" smtClean="0">
                          <a:latin typeface="Times New Roman" panose="02020603050405020304" pitchFamily="18" charset="0"/>
                          <a:cs typeface="Times New Roman" panose="02020603050405020304" pitchFamily="18" charset="0"/>
                        </a:rPr>
                        <a:t>Whispering </a:t>
                      </a:r>
                      <a:r>
                        <a:rPr lang="en-IN" sz="2400" dirty="0" err="1" smtClean="0">
                          <a:latin typeface="Times New Roman" panose="02020603050405020304" pitchFamily="18" charset="0"/>
                          <a:cs typeface="Times New Roman" panose="02020603050405020304" pitchFamily="18" charset="0"/>
                        </a:rPr>
                        <a:t>Pectoriloqy</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Whispered sounds are clearly heard</a:t>
                      </a:r>
                      <a:endParaRPr lang="en-IN" sz="2400" dirty="0">
                        <a:latin typeface="Times New Roman" panose="02020603050405020304" pitchFamily="18" charset="0"/>
                        <a:cs typeface="Times New Roman" panose="02020603050405020304" pitchFamily="18" charset="0"/>
                      </a:endParaRPr>
                    </a:p>
                  </a:txBody>
                  <a:tcPr/>
                </a:tc>
                <a:tc>
                  <a:txBody>
                    <a:bodyPr/>
                    <a:lstStyle/>
                    <a:p>
                      <a:r>
                        <a:rPr lang="en-IN" sz="2400" dirty="0" smtClean="0">
                          <a:latin typeface="Times New Roman" panose="02020603050405020304" pitchFamily="18" charset="0"/>
                          <a:cs typeface="Times New Roman" panose="02020603050405020304" pitchFamily="18" charset="0"/>
                        </a:rPr>
                        <a:t>consolidation</a:t>
                      </a:r>
                      <a:endParaRPr lang="en-IN" sz="2400" dirty="0">
                        <a:latin typeface="Times New Roman" panose="02020603050405020304" pitchFamily="18" charset="0"/>
                        <a:cs typeface="Times New Roman" panose="02020603050405020304" pitchFamily="18" charset="0"/>
                      </a:endParaRPr>
                    </a:p>
                  </a:txBody>
                  <a:tcPr/>
                </a:tc>
              </a:tr>
            </a:tbl>
          </a:graphicData>
        </a:graphic>
      </p:graphicFrame>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90</a:t>
            </a:fld>
            <a:endParaRPr lang="en-IN"/>
          </a:p>
        </p:txBody>
      </p:sp>
    </p:spTree>
    <p:extLst>
      <p:ext uri="{BB962C8B-B14F-4D97-AF65-F5344CB8AC3E}">
        <p14:creationId xmlns:p14="http://schemas.microsoft.com/office/powerpoint/2010/main" val="39781801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634240"/>
          </a:xfrm>
        </p:spPr>
        <p:txBody>
          <a:bodyPr>
            <a:normAutofit/>
          </a:bodyPr>
          <a:lstStyle/>
          <a:p>
            <a:pPr marL="0" indent="0" algn="ctr">
              <a:buNone/>
            </a:pPr>
            <a:r>
              <a:rPr lang="en-IN" sz="3600" dirty="0" smtClean="0">
                <a:latin typeface="Times New Roman" panose="02020603050405020304" pitchFamily="18" charset="0"/>
                <a:cs typeface="Times New Roman" panose="02020603050405020304" pitchFamily="18" charset="0"/>
              </a:rPr>
              <a:t>Doubts??</a:t>
            </a:r>
            <a:endParaRPr lang="en-IN" sz="3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IN" smtClean="0"/>
              <a:t>05-02-2018</a:t>
            </a:r>
            <a:endParaRPr lang="en-IN"/>
          </a:p>
        </p:txBody>
      </p:sp>
      <p:sp>
        <p:nvSpPr>
          <p:cNvPr id="5" name="Footer Placeholder 4"/>
          <p:cNvSpPr>
            <a:spLocks noGrp="1"/>
          </p:cNvSpPr>
          <p:nvPr>
            <p:ph type="ftr" sz="quarter" idx="11"/>
          </p:nvPr>
        </p:nvSpPr>
        <p:spPr/>
        <p:txBody>
          <a:bodyPr/>
          <a:lstStyle/>
          <a:p>
            <a:r>
              <a:rPr lang="en-IN" smtClean="0"/>
              <a:t>Dr.Arun R Nair, Dept. of PM                                                S.K.H.M.C</a:t>
            </a:r>
            <a:endParaRPr lang="en-IN"/>
          </a:p>
        </p:txBody>
      </p:sp>
      <p:sp>
        <p:nvSpPr>
          <p:cNvPr id="6" name="Slide Number Placeholder 5"/>
          <p:cNvSpPr>
            <a:spLocks noGrp="1"/>
          </p:cNvSpPr>
          <p:nvPr>
            <p:ph type="sldNum" sz="quarter" idx="12"/>
          </p:nvPr>
        </p:nvSpPr>
        <p:spPr/>
        <p:txBody>
          <a:bodyPr/>
          <a:lstStyle/>
          <a:p>
            <a:fld id="{6790661F-A53B-4B83-9B99-EAE7BC66878A}" type="slidenum">
              <a:rPr lang="en-IN" smtClean="0"/>
              <a:t>91</a:t>
            </a:fld>
            <a:endParaRPr lang="en-IN"/>
          </a:p>
        </p:txBody>
      </p:sp>
    </p:spTree>
    <p:extLst>
      <p:ext uri="{BB962C8B-B14F-4D97-AF65-F5344CB8AC3E}">
        <p14:creationId xmlns:p14="http://schemas.microsoft.com/office/powerpoint/2010/main" val="38465929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5911</Words>
  <Application>Microsoft Office PowerPoint</Application>
  <PresentationFormat>Widescreen</PresentationFormat>
  <Paragraphs>975</Paragraphs>
  <Slides>91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Calibri Light</vt:lpstr>
      <vt:lpstr>Times New Roman</vt:lpstr>
      <vt:lpstr>Wingdings</vt:lpstr>
      <vt:lpstr>Office Theme</vt:lpstr>
      <vt:lpstr>Complete Physical Examination On Respiratory System</vt:lpstr>
      <vt:lpstr>Symptomatology of Respiratory System</vt:lpstr>
      <vt:lpstr>PowerPoint Presentation</vt:lpstr>
      <vt:lpstr>LOWER RESPIRATORY SYMPTOMS</vt:lpstr>
      <vt:lpstr>1. COUGH</vt:lpstr>
      <vt:lpstr>COUGH (con’t)</vt:lpstr>
      <vt:lpstr>COUGH (con’t)</vt:lpstr>
      <vt:lpstr>PowerPoint Presentation</vt:lpstr>
      <vt:lpstr>Type of Cough</vt:lpstr>
      <vt:lpstr>PowerPoint Presentation</vt:lpstr>
      <vt:lpstr>2. EXPECTORATION</vt:lpstr>
      <vt:lpstr>EXPECTORATION (con’t)</vt:lpstr>
      <vt:lpstr>3.  DYSPNOEA</vt:lpstr>
      <vt:lpstr>DYSPNOEA (con’t)</vt:lpstr>
      <vt:lpstr>PowerPoint Presentation</vt:lpstr>
      <vt:lpstr>PowerPoint Presentation</vt:lpstr>
      <vt:lpstr>DYSPNOEA (con’t)</vt:lpstr>
      <vt:lpstr>4. Hemoptysis</vt:lpstr>
      <vt:lpstr>PowerPoint Presentation</vt:lpstr>
      <vt:lpstr>PowerPoint Presentation</vt:lpstr>
      <vt:lpstr>5. Chest pain</vt:lpstr>
      <vt:lpstr>PowerPoint Presentation</vt:lpstr>
      <vt:lpstr>PowerPoint Presentation</vt:lpstr>
      <vt:lpstr>APPROACH TO THE PATIENT WITH DISEASE OF THE RESPIRATORY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VITAL SIGNS &amp; GENERAL PHYSICAL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LYMPHADENOPATHY  </vt:lpstr>
      <vt:lpstr>PowerPoint Presentation</vt:lpstr>
      <vt:lpstr>Lower Respiratory System</vt:lpstr>
      <vt:lpstr>PowerPoint Presentation</vt:lpstr>
      <vt:lpstr>PowerPoint Presentation</vt:lpstr>
      <vt:lpstr>Inspection</vt:lpstr>
      <vt:lpstr>Inspection for Position of trachea</vt:lpstr>
      <vt:lpstr>Inspection for Symmetry of Chest</vt:lpstr>
      <vt:lpstr>PowerPoint Presentation</vt:lpstr>
      <vt:lpstr>Inspection for Chest wall abnormalities</vt:lpstr>
      <vt:lpstr>2. Barrel chest: The anteroposterior to transverse diameter  ratio is 1 : 1. Seen in physiological states like infancy and old age and in  pathological states like COPD (emphysema)</vt:lpstr>
      <vt:lpstr>3. Pigeon chest (Pectus carinatum) : It is forward protrusion of  sternum, seen in Marfan’s syndrome, in childhood asthma and rickets</vt:lpstr>
      <vt:lpstr>4. Pectus excavatum (funnel chest, cobbler’s chest)</vt:lpstr>
      <vt:lpstr>5. Harrison’s sulcus: It is due to the indrawing of ribs to form  symmetrical horizontal grooves above the costal margin, along the line of  attachment of diaphragm occurs in chronic respiratory  disease in childhood,  childhood asthma, rickets and  blocked nasopharynx due to  adenoid enlargement </vt:lpstr>
      <vt:lpstr>PowerPoint Presentation</vt:lpstr>
      <vt:lpstr>PowerPoint Presentation</vt:lpstr>
      <vt:lpstr>PowerPoint Presentation</vt:lpstr>
      <vt:lpstr>PALPATION</vt:lpstr>
      <vt:lpstr>PowerPoint Presentation</vt:lpstr>
      <vt:lpstr>PowerPoint Presentation</vt:lpstr>
      <vt:lpstr>PowerPoint Presentation</vt:lpstr>
      <vt:lpstr>TACTILE VOCAL FREMITUS (TVF)</vt:lpstr>
      <vt:lpstr>PowerPoint Presentation</vt:lpstr>
      <vt:lpstr>PERCUSSION </vt:lpstr>
      <vt:lpstr>Procedure:</vt:lpstr>
      <vt:lpstr>Areas of percussion</vt:lpstr>
      <vt:lpstr>PowerPoint Presentation</vt:lpstr>
      <vt:lpstr>PowerPoint Presentation</vt:lpstr>
      <vt:lpstr>PowerPoint Presentation</vt:lpstr>
      <vt:lpstr>PowerPoint Presentation</vt:lpstr>
      <vt:lpstr>AUSCULTATION</vt:lpstr>
      <vt:lpstr>PowerPoint Presentation</vt:lpstr>
      <vt:lpstr>PowerPoint Presentation</vt:lpstr>
      <vt:lpstr>PowerPoint Presentation</vt:lpstr>
      <vt:lpstr>PowerPoint Presentation</vt:lpstr>
      <vt:lpstr>Added sounds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Adventitious sounds</vt:lpstr>
      <vt:lpstr>Vocal resonance is the detection of vibrations transmitted to the  chest from the vocal cords.   Keep the stethoscope over symmetrical areas of chest.  Ask patient to repeat one-one-one.  Listen to vibration of sound.  Increases in consolidation, decreases in pleural effusion /  Pneumothorax.</vt:lpstr>
      <vt:lpstr>PowerPoint Presentation</vt:lpstr>
      <vt:lpstr>V.R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Physical Examination On Respiratory System</dc:title>
  <dc:creator>Dr. ARUN R NAIR</dc:creator>
  <cp:lastModifiedBy>User</cp:lastModifiedBy>
  <cp:revision>113</cp:revision>
  <dcterms:created xsi:type="dcterms:W3CDTF">2018-02-05T13:52:02Z</dcterms:created>
  <dcterms:modified xsi:type="dcterms:W3CDTF">2021-02-22T08:43:25Z</dcterms:modified>
</cp:coreProperties>
</file>